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4" r:id="rId5"/>
    <p:sldId id="301" r:id="rId6"/>
    <p:sldId id="296" r:id="rId7"/>
    <p:sldId id="297" r:id="rId8"/>
    <p:sldId id="299" r:id="rId9"/>
    <p:sldId id="279" r:id="rId10"/>
    <p:sldId id="282" r:id="rId11"/>
    <p:sldId id="288" r:id="rId12"/>
    <p:sldId id="284" r:id="rId13"/>
    <p:sldId id="285" r:id="rId14"/>
    <p:sldId id="305" r:id="rId15"/>
    <p:sldId id="306" r:id="rId16"/>
    <p:sldId id="310" r:id="rId17"/>
    <p:sldId id="311" r:id="rId18"/>
    <p:sldId id="312" r:id="rId19"/>
    <p:sldId id="313" r:id="rId20"/>
    <p:sldId id="314" r:id="rId21"/>
    <p:sldId id="315" r:id="rId22"/>
    <p:sldId id="327" r:id="rId23"/>
    <p:sldId id="328" r:id="rId24"/>
    <p:sldId id="316" r:id="rId25"/>
    <p:sldId id="332" r:id="rId26"/>
    <p:sldId id="318" r:id="rId27"/>
    <p:sldId id="329" r:id="rId28"/>
    <p:sldId id="319" r:id="rId29"/>
    <p:sldId id="320" r:id="rId30"/>
    <p:sldId id="321" r:id="rId31"/>
    <p:sldId id="322" r:id="rId32"/>
    <p:sldId id="323" r:id="rId33"/>
    <p:sldId id="326" r:id="rId34"/>
    <p:sldId id="324" r:id="rId35"/>
    <p:sldId id="325" r:id="rId36"/>
    <p:sldId id="331" r:id="rId37"/>
    <p:sldId id="28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751788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3781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34168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5A73E-76E7-4943-8A10-CFDCB601ECE7}"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13008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45A73E-76E7-4943-8A10-CFDCB601ECE7}" type="datetimeFigureOut">
              <a:rPr lang="en-US" smtClean="0"/>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82429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5A73E-76E7-4943-8A10-CFDCB601ECE7}"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2241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5A73E-76E7-4943-8A10-CFDCB601ECE7}" type="datetimeFigureOut">
              <a:rPr lang="en-US" smtClean="0"/>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1924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5A73E-76E7-4943-8A10-CFDCB601ECE7}" type="datetimeFigureOut">
              <a:rPr lang="en-US" smtClean="0"/>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104724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5A73E-76E7-4943-8A10-CFDCB601ECE7}" type="datetimeFigureOut">
              <a:rPr lang="en-US" smtClean="0"/>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135471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5A73E-76E7-4943-8A10-CFDCB601ECE7}"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75905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45A73E-76E7-4943-8A10-CFDCB601ECE7}" type="datetimeFigureOut">
              <a:rPr lang="en-US" smtClean="0"/>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58DDA-D9E6-42C0-8488-5688440805F2}" type="slidenum">
              <a:rPr lang="en-US" smtClean="0"/>
              <a:t>‹#›</a:t>
            </a:fld>
            <a:endParaRPr lang="en-US"/>
          </a:p>
        </p:txBody>
      </p:sp>
    </p:spTree>
    <p:extLst>
      <p:ext uri="{BB962C8B-B14F-4D97-AF65-F5344CB8AC3E}">
        <p14:creationId xmlns:p14="http://schemas.microsoft.com/office/powerpoint/2010/main" val="37168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5A73E-76E7-4943-8A10-CFDCB601ECE7}" type="datetimeFigureOut">
              <a:rPr lang="en-US" smtClean="0"/>
              <a:t>5/24/2022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58DDA-D9E6-42C0-8488-5688440805F2}" type="slidenum">
              <a:rPr lang="en-US" smtClean="0"/>
              <a:t>‹#›</a:t>
            </a:fld>
            <a:endParaRPr lang="en-US"/>
          </a:p>
        </p:txBody>
      </p:sp>
    </p:spTree>
    <p:extLst>
      <p:ext uri="{BB962C8B-B14F-4D97-AF65-F5344CB8AC3E}">
        <p14:creationId xmlns:p14="http://schemas.microsoft.com/office/powerpoint/2010/main" val="403407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4000" y="1939636"/>
            <a:ext cx="9143999" cy="4364181"/>
          </a:xfrm>
        </p:spPr>
        <p:style>
          <a:lnRef idx="2">
            <a:schemeClr val="accent1"/>
          </a:lnRef>
          <a:fillRef idx="1">
            <a:schemeClr val="lt1"/>
          </a:fillRef>
          <a:effectRef idx="0">
            <a:schemeClr val="accent1"/>
          </a:effectRef>
          <a:fontRef idx="minor">
            <a:schemeClr val="dk1"/>
          </a:fontRef>
        </p:style>
        <p:txBody>
          <a:bodyPr>
            <a:normAutofit/>
          </a:bodyPr>
          <a:lstStyle/>
          <a:p>
            <a:pPr>
              <a:lnSpc>
                <a:spcPct val="105000"/>
              </a:lnSpc>
              <a:spcBef>
                <a:spcPts val="0"/>
              </a:spcBef>
              <a:spcAft>
                <a:spcPts val="800"/>
              </a:spcAft>
            </a:pPr>
            <a:r>
              <a:rPr lang="en-US" sz="3600" b="1" i="1" dirty="0" smtClean="0">
                <a:solidFill>
                  <a:srgbClr val="000000"/>
                </a:solidFill>
                <a:latin typeface="Times New Roman"/>
                <a:ea typeface="Times New Roman"/>
                <a:cs typeface="Arial"/>
              </a:rPr>
              <a:t> </a:t>
            </a:r>
            <a:r>
              <a:rPr lang="en-US" sz="4000" b="1" dirty="0" smtClean="0">
                <a:solidFill>
                  <a:srgbClr val="FF0000"/>
                </a:solidFill>
                <a:latin typeface="Times New Roman"/>
                <a:ea typeface="Times New Roman"/>
                <a:cs typeface="Arial"/>
              </a:rPr>
              <a:t>Integumentary System</a:t>
            </a:r>
            <a:endParaRPr lang="en-US" sz="1800" dirty="0">
              <a:solidFill>
                <a:srgbClr val="FF0000"/>
              </a:solidFill>
              <a:ea typeface="Calibri"/>
              <a:cs typeface="Arial"/>
            </a:endParaRPr>
          </a:p>
          <a:p>
            <a:pPr>
              <a:lnSpc>
                <a:spcPct val="105000"/>
              </a:lnSpc>
              <a:spcBef>
                <a:spcPts val="0"/>
              </a:spcBef>
              <a:spcAft>
                <a:spcPts val="800"/>
              </a:spcAft>
            </a:pPr>
            <a:endParaRPr lang="en-US" sz="1800" dirty="0">
              <a:ea typeface="Calibri"/>
              <a:cs typeface="Arial"/>
            </a:endParaRPr>
          </a:p>
          <a:p>
            <a:r>
              <a:rPr lang="en-US" sz="3200" b="1" dirty="0" smtClean="0">
                <a:solidFill>
                  <a:srgbClr val="002060"/>
                </a:solidFill>
                <a:latin typeface="Times New Roman"/>
                <a:ea typeface="Times New Roman"/>
                <a:cs typeface="Times New Roman"/>
              </a:rPr>
              <a:t>Prepared by:</a:t>
            </a:r>
            <a:endParaRPr lang="en-US" sz="1800" dirty="0" smtClean="0">
              <a:latin typeface="Times New Roman"/>
              <a:ea typeface="Times New Roman"/>
            </a:endParaRPr>
          </a:p>
          <a:p>
            <a:pPr algn="l">
              <a:lnSpc>
                <a:spcPct val="150000"/>
              </a:lnSpc>
            </a:pPr>
            <a:r>
              <a:rPr lang="en-US" b="1" dirty="0" smtClean="0">
                <a:solidFill>
                  <a:srgbClr val="000000"/>
                </a:solidFill>
                <a:latin typeface="Times New Roman"/>
                <a:ea typeface="Times New Roman"/>
                <a:cs typeface="Times New Roman"/>
              </a:rPr>
              <a:t>                        </a:t>
            </a:r>
            <a:r>
              <a:rPr lang="en-US" sz="3200" b="1" dirty="0" smtClean="0">
                <a:solidFill>
                  <a:srgbClr val="000000"/>
                </a:solidFill>
                <a:latin typeface="Times New Roman"/>
                <a:ea typeface="Times New Roman"/>
                <a:cs typeface="Times New Roman"/>
              </a:rPr>
              <a:t>Assist. Lecturer Ali Malik Tiryag</a:t>
            </a:r>
            <a:endParaRPr lang="en-US" dirty="0"/>
          </a:p>
        </p:txBody>
      </p:sp>
      <p:pic>
        <p:nvPicPr>
          <p:cNvPr id="8" name="Picture 7"/>
          <p:cNvPicPr>
            <a:picLocks noChangeAspect="1"/>
          </p:cNvPicPr>
          <p:nvPr/>
        </p:nvPicPr>
        <p:blipFill>
          <a:blip r:embed="rId2"/>
          <a:stretch>
            <a:fillRect/>
          </a:stretch>
        </p:blipFill>
        <p:spPr>
          <a:xfrm>
            <a:off x="1524000" y="332509"/>
            <a:ext cx="9144000" cy="1399310"/>
          </a:xfrm>
          <a:prstGeom prst="rect">
            <a:avLst/>
          </a:prstGeom>
        </p:spPr>
      </p:pic>
    </p:spTree>
    <p:extLst>
      <p:ext uri="{BB962C8B-B14F-4D97-AF65-F5344CB8AC3E}">
        <p14:creationId xmlns:p14="http://schemas.microsoft.com/office/powerpoint/2010/main" val="3535853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50000"/>
              </a:lnSpc>
              <a:buNone/>
            </a:pPr>
            <a:r>
              <a:rPr lang="en-GB" b="1" dirty="0"/>
              <a:t>Glands of the Skin</a:t>
            </a:r>
            <a:br>
              <a:rPr lang="en-GB" b="1" dirty="0"/>
            </a:br>
            <a:r>
              <a:rPr lang="en-GB" dirty="0"/>
              <a:t>There are two types of skin glands: </a:t>
            </a:r>
            <a:r>
              <a:rPr lang="en-GB" b="1" dirty="0"/>
              <a:t>sebaceous glands </a:t>
            </a:r>
            <a:r>
              <a:rPr lang="en-GB" dirty="0"/>
              <a:t>and </a:t>
            </a:r>
            <a:r>
              <a:rPr lang="en-GB" b="1" dirty="0"/>
              <a:t>sweat </a:t>
            </a:r>
            <a:r>
              <a:rPr lang="en-GB" b="1" dirty="0" smtClean="0"/>
              <a:t>glands</a:t>
            </a:r>
            <a:r>
              <a:rPr lang="en-GB" dirty="0" smtClean="0"/>
              <a:t>. </a:t>
            </a:r>
            <a:r>
              <a:rPr lang="en-GB" dirty="0"/>
              <a:t>The sebaceous glands are associated with hair </a:t>
            </a:r>
            <a:r>
              <a:rPr lang="en-GB" dirty="0" smtClean="0"/>
              <a:t>follicles. The </a:t>
            </a:r>
            <a:r>
              <a:rPr lang="en-GB" dirty="0"/>
              <a:t>ducts of the sebaceous glands empty </a:t>
            </a:r>
            <a:r>
              <a:rPr lang="en-GB" b="1" dirty="0"/>
              <a:t>sebum </a:t>
            </a:r>
            <a:r>
              <a:rPr lang="en-GB" dirty="0"/>
              <a:t>(fatty secretions) onto </a:t>
            </a:r>
            <a:r>
              <a:rPr lang="en-GB" dirty="0" smtClean="0"/>
              <a:t>the space </a:t>
            </a:r>
            <a:r>
              <a:rPr lang="en-GB" dirty="0"/>
              <a:t>between the hair follicle and the hair shaft, thus lubricating the </a:t>
            </a:r>
            <a:r>
              <a:rPr lang="en-GB" dirty="0" smtClean="0"/>
              <a:t>hair and </a:t>
            </a:r>
            <a:r>
              <a:rPr lang="en-GB" dirty="0"/>
              <a:t>rendering the skin soft and </a:t>
            </a:r>
            <a:r>
              <a:rPr lang="en-GB" dirty="0" smtClean="0"/>
              <a:t>pliable. </a:t>
            </a:r>
            <a:r>
              <a:rPr lang="en-GB" b="1" dirty="0" smtClean="0"/>
              <a:t>Sweat </a:t>
            </a:r>
            <a:r>
              <a:rPr lang="en-GB" b="1" dirty="0"/>
              <a:t>glands </a:t>
            </a:r>
            <a:r>
              <a:rPr lang="en-GB" dirty="0"/>
              <a:t>are found in the skin over most of the body surface, </a:t>
            </a:r>
            <a:r>
              <a:rPr lang="en-GB" dirty="0" smtClean="0"/>
              <a:t>but they </a:t>
            </a:r>
            <a:r>
              <a:rPr lang="en-GB" dirty="0"/>
              <a:t>are most heavily concentrated in the palms of the hands and soles </a:t>
            </a:r>
            <a:r>
              <a:rPr lang="en-GB" dirty="0" smtClean="0"/>
              <a:t>of the </a:t>
            </a:r>
            <a:r>
              <a:rPr lang="en-GB" dirty="0"/>
              <a:t>feet. Only the glans penis, clitoris, labia minora, the margins of </a:t>
            </a:r>
            <a:r>
              <a:rPr lang="en-GB" dirty="0" smtClean="0"/>
              <a:t>the lips</a:t>
            </a:r>
            <a:r>
              <a:rPr lang="en-GB" dirty="0"/>
              <a:t>, the external ear, and the nail bed are devoid of sweat glands. </a:t>
            </a:r>
            <a:r>
              <a:rPr lang="en-GB" dirty="0" smtClean="0"/>
              <a:t>Sweat glands </a:t>
            </a:r>
            <a:r>
              <a:rPr lang="en-GB" dirty="0"/>
              <a:t>are subclassified into two categories: eccrine and apocrine.</a:t>
            </a:r>
            <a:r>
              <a:rPr lang="en-GB" sz="2400" dirty="0"/>
              <a:t> </a:t>
            </a:r>
            <a:br>
              <a:rPr lang="en-GB" sz="2400" dirty="0"/>
            </a:br>
            <a:endParaRPr lang="en-US" sz="2400" dirty="0">
              <a:cs typeface="Times New Roman" panose="02020603050405020304" pitchFamily="18" charset="0"/>
            </a:endParaRPr>
          </a:p>
        </p:txBody>
      </p:sp>
    </p:spTree>
    <p:extLst>
      <p:ext uri="{BB962C8B-B14F-4D97-AF65-F5344CB8AC3E}">
        <p14:creationId xmlns:p14="http://schemas.microsoft.com/office/powerpoint/2010/main" val="1323974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GB" b="1" dirty="0">
                <a:solidFill>
                  <a:srgbClr val="FF0000"/>
                </a:solidFill>
              </a:rPr>
              <a:t>Functions of the Skin</a:t>
            </a:r>
            <a:r>
              <a:rPr lang="en-GB" b="1" dirty="0"/>
              <a:t/>
            </a:r>
            <a:br>
              <a:rPr lang="en-GB" b="1" dirty="0"/>
            </a:br>
            <a:r>
              <a:rPr lang="en-GB" b="1" dirty="0" smtClean="0"/>
              <a:t>1- Protection</a:t>
            </a:r>
            <a:r>
              <a:rPr lang="en-GB" b="1" dirty="0"/>
              <a:t/>
            </a:r>
            <a:br>
              <a:rPr lang="en-GB" b="1" dirty="0"/>
            </a:br>
            <a:r>
              <a:rPr lang="en-GB" dirty="0"/>
              <a:t>The skin covering most of the body is no more than 1 mm thick, but </a:t>
            </a:r>
            <a:r>
              <a:rPr lang="en-GB" dirty="0" smtClean="0"/>
              <a:t>it provides </a:t>
            </a:r>
            <a:r>
              <a:rPr lang="en-GB" dirty="0"/>
              <a:t>very effective protection against invasion by bacteria and </a:t>
            </a:r>
            <a:r>
              <a:rPr lang="en-GB" dirty="0" smtClean="0"/>
              <a:t>other foreign </a:t>
            </a:r>
            <a:r>
              <a:rPr lang="en-GB" dirty="0"/>
              <a:t>matter. The thickened skin of the palms and soles protects </a:t>
            </a:r>
            <a:r>
              <a:rPr lang="en-GB" dirty="0" smtClean="0"/>
              <a:t>against the </a:t>
            </a:r>
            <a:r>
              <a:rPr lang="en-GB" dirty="0"/>
              <a:t>effects of the constant trauma that occurs in these </a:t>
            </a:r>
            <a:r>
              <a:rPr lang="en-GB" dirty="0" smtClean="0"/>
              <a:t>areas. </a:t>
            </a:r>
          </a:p>
          <a:p>
            <a:pPr marL="0" indent="0">
              <a:lnSpc>
                <a:spcPct val="150000"/>
              </a:lnSpc>
              <a:buNone/>
            </a:pPr>
            <a:r>
              <a:rPr lang="en-GB" b="1" dirty="0">
                <a:cs typeface="Times New Roman" panose="02020603050405020304" pitchFamily="18" charset="0"/>
              </a:rPr>
              <a:t>2- Sensation</a:t>
            </a:r>
            <a:r>
              <a:rPr lang="en-GB" dirty="0">
                <a:cs typeface="Times New Roman" panose="02020603050405020304" pitchFamily="18" charset="0"/>
              </a:rPr>
              <a:t/>
            </a:r>
            <a:br>
              <a:rPr lang="en-GB" dirty="0">
                <a:cs typeface="Times New Roman" panose="02020603050405020304" pitchFamily="18" charset="0"/>
              </a:rPr>
            </a:br>
            <a:r>
              <a:rPr lang="en-GB" sz="2600" dirty="0">
                <a:cs typeface="Times New Roman" panose="02020603050405020304" pitchFamily="18" charset="0"/>
              </a:rPr>
              <a:t>The receptor endings of nerves in the skin allow the body to constantly monitor the conditions of the immediate environment. The main functions of the receptors in the skin are to sense temperature, pain, light touch, and pressure (or heavy touch). </a:t>
            </a:r>
            <a:endParaRPr lang="en-US" sz="2600" dirty="0">
              <a:cs typeface="Times New Roman" panose="02020603050405020304" pitchFamily="18" charset="0"/>
            </a:endParaRPr>
          </a:p>
        </p:txBody>
      </p:sp>
    </p:spTree>
    <p:extLst>
      <p:ext uri="{BB962C8B-B14F-4D97-AF65-F5344CB8AC3E}">
        <p14:creationId xmlns:p14="http://schemas.microsoft.com/office/powerpoint/2010/main" val="405145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GB" b="1" dirty="0" smtClean="0"/>
              <a:t>3- Fluid </a:t>
            </a:r>
            <a:r>
              <a:rPr lang="en-GB" b="1" dirty="0"/>
              <a:t>Balance</a:t>
            </a:r>
            <a:br>
              <a:rPr lang="en-GB" b="1" dirty="0"/>
            </a:br>
            <a:r>
              <a:rPr lang="en-GB" dirty="0"/>
              <a:t>The stratum corneum—the outermost layer of the epidermis—has </a:t>
            </a:r>
            <a:r>
              <a:rPr lang="en-GB" dirty="0" smtClean="0"/>
              <a:t>the capacity </a:t>
            </a:r>
            <a:r>
              <a:rPr lang="en-GB" dirty="0"/>
              <a:t>to absorb water, thereby preventing an excessive loss of water </a:t>
            </a:r>
            <a:r>
              <a:rPr lang="en-GB" dirty="0" smtClean="0"/>
              <a:t>and electrolytes </a:t>
            </a:r>
            <a:r>
              <a:rPr lang="en-GB" dirty="0"/>
              <a:t>from the internal body and retaining moisture in </a:t>
            </a:r>
            <a:r>
              <a:rPr lang="en-GB" dirty="0" smtClean="0"/>
              <a:t>the subcutaneous </a:t>
            </a:r>
            <a:r>
              <a:rPr lang="en-GB" dirty="0"/>
              <a:t>tissues. When skin is damaged, as occurs with a severe </a:t>
            </a:r>
            <a:r>
              <a:rPr lang="en-GB" dirty="0" smtClean="0"/>
              <a:t>burn, large </a:t>
            </a:r>
            <a:r>
              <a:rPr lang="en-GB" dirty="0"/>
              <a:t>quantities of fluids and electrolytes may be lost rapidly, </a:t>
            </a:r>
            <a:r>
              <a:rPr lang="en-GB" dirty="0" smtClean="0"/>
              <a:t>possibly leading to circulatory </a:t>
            </a:r>
            <a:r>
              <a:rPr lang="en-GB" dirty="0"/>
              <a:t>collapse, shock, and </a:t>
            </a:r>
            <a:r>
              <a:rPr lang="en-GB" dirty="0" smtClean="0"/>
              <a:t>death.</a:t>
            </a:r>
            <a:r>
              <a:rPr lang="en-GB" dirty="0"/>
              <a:t> </a:t>
            </a:r>
            <a:r>
              <a:rPr lang="en-GB" dirty="0" smtClean="0"/>
              <a:t>The </a:t>
            </a:r>
            <a:r>
              <a:rPr lang="en-GB" dirty="0"/>
              <a:t>skin is not completely impermeable to water. Small amounts </a:t>
            </a:r>
            <a:r>
              <a:rPr lang="en-GB" dirty="0" smtClean="0"/>
              <a:t>of water </a:t>
            </a:r>
            <a:r>
              <a:rPr lang="en-GB" dirty="0"/>
              <a:t>continuously evaporate from the skin surface. This </a:t>
            </a:r>
            <a:r>
              <a:rPr lang="en-GB" dirty="0" smtClean="0"/>
              <a:t>evaporation, called </a:t>
            </a:r>
            <a:r>
              <a:rPr lang="en-GB" i="1" dirty="0"/>
              <a:t>insensible perspiration, </a:t>
            </a:r>
            <a:r>
              <a:rPr lang="en-GB" dirty="0"/>
              <a:t>amounts to approximately 500 mL daily </a:t>
            </a:r>
            <a:r>
              <a:rPr lang="en-GB" dirty="0" smtClean="0"/>
              <a:t>in an </a:t>
            </a:r>
            <a:r>
              <a:rPr lang="en-GB" dirty="0"/>
              <a:t>average-sized </a:t>
            </a:r>
            <a:r>
              <a:rPr lang="en-GB" dirty="0" smtClean="0"/>
              <a:t>adult. </a:t>
            </a:r>
            <a:r>
              <a:rPr lang="en-GB" dirty="0"/>
              <a:t>Insensible </a:t>
            </a:r>
            <a:r>
              <a:rPr lang="en-GB" dirty="0" smtClean="0"/>
              <a:t>water </a:t>
            </a:r>
            <a:r>
              <a:rPr lang="en-GB" dirty="0" smtClean="0"/>
              <a:t>loss </a:t>
            </a:r>
            <a:r>
              <a:rPr lang="en-GB" dirty="0" smtClean="0"/>
              <a:t>varies </a:t>
            </a:r>
            <a:r>
              <a:rPr lang="en-GB" dirty="0"/>
              <a:t>with temperature, both body and ambient. </a:t>
            </a:r>
            <a:endParaRPr lang="en-GB" dirty="0" smtClean="0"/>
          </a:p>
        </p:txBody>
      </p:sp>
    </p:spTree>
    <p:extLst>
      <p:ext uri="{BB962C8B-B14F-4D97-AF65-F5344CB8AC3E}">
        <p14:creationId xmlns:p14="http://schemas.microsoft.com/office/powerpoint/2010/main" val="268962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nSpc>
                <a:spcPct val="150000"/>
              </a:lnSpc>
              <a:buNone/>
            </a:pPr>
            <a:r>
              <a:rPr lang="en-GB" b="1" dirty="0" smtClean="0"/>
              <a:t>4- Temperature </a:t>
            </a:r>
            <a:r>
              <a:rPr lang="en-GB" b="1" dirty="0"/>
              <a:t>Regulation</a:t>
            </a:r>
            <a:br>
              <a:rPr lang="en-GB" b="1" dirty="0"/>
            </a:br>
            <a:r>
              <a:rPr lang="en-GB" dirty="0"/>
              <a:t>The body, in the process of creating energy, continuously produces heat </a:t>
            </a:r>
            <a:r>
              <a:rPr lang="en-GB" dirty="0" smtClean="0"/>
              <a:t>as a </a:t>
            </a:r>
            <a:r>
              <a:rPr lang="en-GB" dirty="0"/>
              <a:t>result of the metabolism of food. This heat is dissipated </a:t>
            </a:r>
            <a:r>
              <a:rPr lang="en-GB" dirty="0" smtClean="0"/>
              <a:t>primarily through </a:t>
            </a:r>
            <a:r>
              <a:rPr lang="en-GB" dirty="0"/>
              <a:t>the skin. Three major physical processes are involved in loss </a:t>
            </a:r>
            <a:r>
              <a:rPr lang="en-GB" dirty="0" smtClean="0"/>
              <a:t>of heat </a:t>
            </a:r>
            <a:r>
              <a:rPr lang="en-GB" dirty="0"/>
              <a:t>from the body to the environment. The first </a:t>
            </a:r>
            <a:r>
              <a:rPr lang="en-GB" dirty="0" smtClean="0"/>
              <a:t>process—radiation—is the </a:t>
            </a:r>
            <a:r>
              <a:rPr lang="en-GB" dirty="0"/>
              <a:t>transfer of heat to another object of lower temperature situated at </a:t>
            </a:r>
            <a:r>
              <a:rPr lang="en-GB" dirty="0" smtClean="0"/>
              <a:t>a distance</a:t>
            </a:r>
            <a:r>
              <a:rPr lang="en-GB" dirty="0"/>
              <a:t>. The second </a:t>
            </a:r>
            <a:r>
              <a:rPr lang="en-GB" dirty="0" smtClean="0"/>
              <a:t>process conduction—is </a:t>
            </a:r>
            <a:r>
              <a:rPr lang="en-GB" dirty="0"/>
              <a:t>the transfer of heat </a:t>
            </a:r>
            <a:r>
              <a:rPr lang="en-GB" dirty="0" smtClean="0"/>
              <a:t>from the </a:t>
            </a:r>
            <a:r>
              <a:rPr lang="en-GB" dirty="0"/>
              <a:t>body to a cooler object in contact with it. The third </a:t>
            </a:r>
            <a:r>
              <a:rPr lang="en-GB" dirty="0" smtClean="0"/>
              <a:t>process—convection</a:t>
            </a:r>
            <a:r>
              <a:rPr lang="en-GB" dirty="0"/>
              <a:t>, which consists of movement of warm air molecules away </a:t>
            </a:r>
            <a:r>
              <a:rPr lang="en-GB" dirty="0" smtClean="0"/>
              <a:t>from the </a:t>
            </a:r>
            <a:r>
              <a:rPr lang="en-GB" dirty="0"/>
              <a:t>body—is the transfer of heat by conduction to the air surrounding the</a:t>
            </a:r>
            <a:r>
              <a:rPr lang="en-GB" sz="2400" dirty="0"/>
              <a:t> </a:t>
            </a:r>
            <a:r>
              <a:rPr lang="en-US" dirty="0"/>
              <a:t>body.</a:t>
            </a:r>
            <a:r>
              <a:rPr lang="en-US" sz="2400" dirty="0"/>
              <a:t> </a:t>
            </a:r>
            <a:r>
              <a:rPr lang="en-GB" dirty="0" smtClean="0"/>
              <a:t>Evaporation </a:t>
            </a:r>
            <a:r>
              <a:rPr lang="en-GB" dirty="0"/>
              <a:t>from the skin aids heat loss by conduction. Heat </a:t>
            </a:r>
            <a:r>
              <a:rPr lang="en-GB" dirty="0" smtClean="0"/>
              <a:t>is conducted </a:t>
            </a:r>
            <a:r>
              <a:rPr lang="en-GB" dirty="0"/>
              <a:t>through the skin into water molecules on its surface, causing </a:t>
            </a:r>
            <a:r>
              <a:rPr lang="en-GB" dirty="0" smtClean="0"/>
              <a:t>the water </a:t>
            </a:r>
            <a:r>
              <a:rPr lang="en-GB" dirty="0"/>
              <a:t>to evaporate. The water on the skin surface may be from </a:t>
            </a:r>
            <a:r>
              <a:rPr lang="en-GB" dirty="0" smtClean="0"/>
              <a:t>insensible perspiration</a:t>
            </a:r>
            <a:r>
              <a:rPr lang="en-GB" dirty="0"/>
              <a:t>, sweat, or the environment.</a:t>
            </a:r>
            <a:r>
              <a:rPr lang="en-GB" sz="2400" dirty="0"/>
              <a:t> </a:t>
            </a:r>
            <a:endParaRPr lang="en-US" sz="2400" dirty="0">
              <a:cs typeface="Times New Roman" panose="02020603050405020304" pitchFamily="18" charset="0"/>
            </a:endParaRPr>
          </a:p>
        </p:txBody>
      </p:sp>
    </p:spTree>
    <p:extLst>
      <p:ext uri="{BB962C8B-B14F-4D97-AF65-F5344CB8AC3E}">
        <p14:creationId xmlns:p14="http://schemas.microsoft.com/office/powerpoint/2010/main" val="87378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GB" b="1" dirty="0" smtClean="0"/>
              <a:t>5- Vitamin </a:t>
            </a:r>
            <a:r>
              <a:rPr lang="en-GB" b="1" dirty="0"/>
              <a:t>Production</a:t>
            </a:r>
            <a:br>
              <a:rPr lang="en-GB" b="1" dirty="0"/>
            </a:br>
            <a:r>
              <a:rPr lang="en-GB" dirty="0"/>
              <a:t>Skin exposed to ultraviolet light can convert substances necessary </a:t>
            </a:r>
            <a:r>
              <a:rPr lang="en-GB" dirty="0" smtClean="0"/>
              <a:t>for synthesizing </a:t>
            </a:r>
            <a:r>
              <a:rPr lang="en-GB" dirty="0"/>
              <a:t>vitamin D (cholecalciferol). Vitamin D is essential </a:t>
            </a:r>
            <a:r>
              <a:rPr lang="en-GB" dirty="0" smtClean="0"/>
              <a:t>for preventing </a:t>
            </a:r>
            <a:r>
              <a:rPr lang="en-GB" dirty="0"/>
              <a:t>osteoporosis and rickets, a condition that causes </a:t>
            </a:r>
            <a:r>
              <a:rPr lang="en-GB" dirty="0" smtClean="0"/>
              <a:t>bone deformities </a:t>
            </a:r>
            <a:r>
              <a:rPr lang="en-GB" dirty="0"/>
              <a:t>and results from a deficiency of vitamin D, calcium, </a:t>
            </a:r>
            <a:r>
              <a:rPr lang="en-GB" dirty="0" smtClean="0"/>
              <a:t>and phosphorus</a:t>
            </a:r>
            <a:r>
              <a:rPr lang="en-GB" dirty="0"/>
              <a:t>. It is estimated that most people need 5 to 30 minutes of </a:t>
            </a:r>
            <a:r>
              <a:rPr lang="en-GB" dirty="0" smtClean="0"/>
              <a:t>sun exposure </a:t>
            </a:r>
            <a:r>
              <a:rPr lang="en-GB" dirty="0"/>
              <a:t>twice a week in order for this synthesis to occur; </a:t>
            </a:r>
            <a:r>
              <a:rPr lang="en-GB" dirty="0" smtClean="0"/>
              <a:t>however, numerous </a:t>
            </a:r>
            <a:r>
              <a:rPr lang="en-GB" dirty="0"/>
              <a:t>individual and environmental variables make </a:t>
            </a:r>
            <a:r>
              <a:rPr lang="en-GB" dirty="0" smtClean="0"/>
              <a:t>uniform </a:t>
            </a:r>
            <a:r>
              <a:rPr lang="en-GB" dirty="0"/>
              <a:t>recommendation </a:t>
            </a:r>
            <a:r>
              <a:rPr lang="en-GB" dirty="0"/>
              <a:t>difficult. </a:t>
            </a:r>
            <a:endParaRPr lang="en-US" dirty="0"/>
          </a:p>
        </p:txBody>
      </p:sp>
    </p:spTree>
    <p:extLst>
      <p:ext uri="{BB962C8B-B14F-4D97-AF65-F5344CB8AC3E}">
        <p14:creationId xmlns:p14="http://schemas.microsoft.com/office/powerpoint/2010/main" val="2182825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b="1" dirty="0" smtClean="0"/>
              <a:t>6- Immune </a:t>
            </a:r>
            <a:r>
              <a:rPr lang="en-GB" b="1" dirty="0"/>
              <a:t>Response Function</a:t>
            </a:r>
            <a:br>
              <a:rPr lang="en-GB" b="1" dirty="0"/>
            </a:br>
            <a:r>
              <a:rPr lang="en-GB" dirty="0"/>
              <a:t>The skin functions not only as a barrier defense against </a:t>
            </a:r>
            <a:r>
              <a:rPr lang="en-GB" dirty="0" smtClean="0"/>
              <a:t>environmental hazards</a:t>
            </a:r>
            <a:r>
              <a:rPr lang="en-GB" dirty="0"/>
              <a:t>, but also produces immune responses. The skin has the capacity </a:t>
            </a:r>
            <a:r>
              <a:rPr lang="en-GB" dirty="0" smtClean="0"/>
              <a:t>to generate </a:t>
            </a:r>
            <a:r>
              <a:rPr lang="en-GB" dirty="0"/>
              <a:t>innate and adaptive immune </a:t>
            </a:r>
            <a:r>
              <a:rPr lang="en-GB" dirty="0" smtClean="0"/>
              <a:t>responses.</a:t>
            </a:r>
            <a:r>
              <a:rPr lang="en-GB" dirty="0"/>
              <a:t> </a:t>
            </a:r>
            <a:r>
              <a:rPr lang="en-GB" dirty="0" smtClean="0"/>
              <a:t>Innate </a:t>
            </a:r>
            <a:r>
              <a:rPr lang="en-GB" dirty="0"/>
              <a:t>immune functions of the skin include the closely packed layers </a:t>
            </a:r>
            <a:r>
              <a:rPr lang="en-GB" dirty="0" smtClean="0"/>
              <a:t>of the </a:t>
            </a:r>
            <a:r>
              <a:rPr lang="en-GB" dirty="0"/>
              <a:t>stratum corneum, the nonspecific inflammatory response of </a:t>
            </a:r>
            <a:r>
              <a:rPr lang="en-GB" dirty="0" smtClean="0"/>
              <a:t>pattern recognition </a:t>
            </a:r>
            <a:r>
              <a:rPr lang="en-GB" dirty="0"/>
              <a:t>receptors, and a chemical environment that inhibits </a:t>
            </a:r>
            <a:r>
              <a:rPr lang="en-GB" dirty="0" smtClean="0"/>
              <a:t>microbial colonization. </a:t>
            </a:r>
            <a:r>
              <a:rPr lang="en-GB" dirty="0"/>
              <a:t>The Langerhans cells of the </a:t>
            </a:r>
            <a:r>
              <a:rPr lang="en-GB" dirty="0" smtClean="0"/>
              <a:t>skin are </a:t>
            </a:r>
            <a:r>
              <a:rPr lang="en-GB" dirty="0"/>
              <a:t>part of adaptive immunity. They function as antigen-presenting </a:t>
            </a:r>
            <a:r>
              <a:rPr lang="en-GB" dirty="0" smtClean="0"/>
              <a:t>cells, with </a:t>
            </a:r>
            <a:r>
              <a:rPr lang="en-GB" dirty="0"/>
              <a:t>the ability to transport foreign substances to nearby lymph nodes </a:t>
            </a:r>
            <a:r>
              <a:rPr lang="en-GB" dirty="0" smtClean="0"/>
              <a:t>for cell-mediated </a:t>
            </a:r>
            <a:r>
              <a:rPr lang="en-GB" dirty="0"/>
              <a:t>immune </a:t>
            </a:r>
            <a:r>
              <a:rPr lang="en-GB" dirty="0" smtClean="0"/>
              <a:t>reaction. </a:t>
            </a:r>
            <a:r>
              <a:rPr lang="en-GB" dirty="0"/>
              <a:t/>
            </a:r>
            <a:br>
              <a:rPr lang="en-GB" dirty="0"/>
            </a:br>
            <a:endParaRPr lang="en-US" sz="2600" dirty="0">
              <a:solidFill>
                <a:schemeClr val="tx1"/>
              </a:solidFill>
            </a:endParaRPr>
          </a:p>
        </p:txBody>
      </p:sp>
    </p:spTree>
    <p:extLst>
      <p:ext uri="{BB962C8B-B14F-4D97-AF65-F5344CB8AC3E}">
        <p14:creationId xmlns:p14="http://schemas.microsoft.com/office/powerpoint/2010/main" val="849233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buNone/>
            </a:pPr>
            <a:r>
              <a:rPr lang="en-US" b="1" dirty="0"/>
              <a:t>Assessment</a:t>
            </a:r>
            <a:r>
              <a:rPr lang="en-US" dirty="0"/>
              <a:t> </a:t>
            </a:r>
            <a:endParaRPr lang="en-US" dirty="0" smtClean="0"/>
          </a:p>
          <a:p>
            <a:pPr marL="0" indent="0">
              <a:lnSpc>
                <a:spcPct val="150000"/>
              </a:lnSpc>
              <a:buNone/>
            </a:pPr>
            <a:r>
              <a:rPr lang="en-US" b="1" dirty="0" smtClean="0"/>
              <a:t>1- Health History</a:t>
            </a:r>
            <a:r>
              <a:rPr lang="en-US" dirty="0"/>
              <a:t/>
            </a:r>
            <a:br>
              <a:rPr lang="en-US" dirty="0"/>
            </a:br>
            <a:r>
              <a:rPr lang="en-GB" dirty="0"/>
              <a:t>During the health history interview, the nurse asks about use of hair </a:t>
            </a:r>
            <a:r>
              <a:rPr lang="en-GB" dirty="0" smtClean="0"/>
              <a:t>and skin </a:t>
            </a:r>
            <a:r>
              <a:rPr lang="en-GB" dirty="0"/>
              <a:t>products, as well as any family and personal history of skin </a:t>
            </a:r>
            <a:r>
              <a:rPr lang="en-GB" dirty="0" smtClean="0"/>
              <a:t>allergies; allergic </a:t>
            </a:r>
            <a:r>
              <a:rPr lang="en-GB" dirty="0"/>
              <a:t>reactions to food, medications, and chemicals; previous </a:t>
            </a:r>
            <a:r>
              <a:rPr lang="en-GB" dirty="0" smtClean="0"/>
              <a:t>skin conditions</a:t>
            </a:r>
            <a:r>
              <a:rPr lang="en-GB" dirty="0"/>
              <a:t>; and skin </a:t>
            </a:r>
            <a:r>
              <a:rPr lang="en-GB" dirty="0" smtClean="0"/>
              <a:t>cancer. </a:t>
            </a:r>
            <a:r>
              <a:rPr lang="en-GB" dirty="0"/>
              <a:t>The health </a:t>
            </a:r>
            <a:r>
              <a:rPr lang="en-GB" dirty="0" smtClean="0"/>
              <a:t>history addresses </a:t>
            </a:r>
            <a:r>
              <a:rPr lang="en-GB" dirty="0"/>
              <a:t>the onset, signs and symptoms, location, and duration of </a:t>
            </a:r>
            <a:r>
              <a:rPr lang="en-GB" dirty="0" smtClean="0"/>
              <a:t>any pain</a:t>
            </a:r>
            <a:r>
              <a:rPr lang="en-GB" dirty="0"/>
              <a:t>, itching, rash, or other discomfort experienced by the patient. </a:t>
            </a:r>
            <a:br>
              <a:rPr lang="en-GB" dirty="0"/>
            </a:br>
            <a:r>
              <a:rPr lang="en-GB" b="1" dirty="0" smtClean="0"/>
              <a:t>2-</a:t>
            </a:r>
            <a:r>
              <a:rPr lang="en-GB" dirty="0" smtClean="0"/>
              <a:t> </a:t>
            </a:r>
            <a:r>
              <a:rPr lang="en-GB" b="1" dirty="0" smtClean="0"/>
              <a:t>Physical </a:t>
            </a:r>
            <a:r>
              <a:rPr lang="en-GB" b="1" dirty="0"/>
              <a:t>Assessment</a:t>
            </a:r>
            <a:br>
              <a:rPr lang="en-GB" b="1" dirty="0"/>
            </a:br>
            <a:r>
              <a:rPr lang="en-GB" dirty="0"/>
              <a:t>Assessment of the skin involves the entire skin area, including the </a:t>
            </a:r>
            <a:r>
              <a:rPr lang="en-GB" dirty="0" smtClean="0"/>
              <a:t>mucous membranes</a:t>
            </a:r>
            <a:r>
              <a:rPr lang="en-GB" dirty="0"/>
              <a:t>, scalp, hair, and nails. </a:t>
            </a:r>
            <a:r>
              <a:rPr lang="en-GB" dirty="0" smtClean="0"/>
              <a:t>Inspection </a:t>
            </a:r>
            <a:r>
              <a:rPr lang="en-GB" dirty="0"/>
              <a:t>and palpation are techniques commonly used </a:t>
            </a:r>
            <a:r>
              <a:rPr lang="en-GB" dirty="0" smtClean="0"/>
              <a:t>in examining </a:t>
            </a:r>
            <a:r>
              <a:rPr lang="en-GB" dirty="0"/>
              <a:t>the </a:t>
            </a:r>
            <a:r>
              <a:rPr lang="en-GB" dirty="0" smtClean="0"/>
              <a:t>skin. The </a:t>
            </a:r>
            <a:r>
              <a:rPr lang="en-GB" dirty="0"/>
              <a:t>room must be well lighted and warm. A </a:t>
            </a:r>
            <a:r>
              <a:rPr lang="en-GB" dirty="0" smtClean="0"/>
              <a:t>penlight may </a:t>
            </a:r>
            <a:r>
              <a:rPr lang="en-GB" dirty="0"/>
              <a:t>be used to highlight lesions. </a:t>
            </a:r>
            <a:r>
              <a:rPr lang="en-GB" dirty="0" smtClean="0"/>
              <a:t>Gloves </a:t>
            </a:r>
            <a:r>
              <a:rPr lang="en-GB" dirty="0"/>
              <a:t>are worn during skin examination. </a:t>
            </a:r>
            <a:endParaRPr lang="en-GB" dirty="0" smtClean="0"/>
          </a:p>
        </p:txBody>
      </p:sp>
    </p:spTree>
    <p:extLst>
      <p:ext uri="{BB962C8B-B14F-4D97-AF65-F5344CB8AC3E}">
        <p14:creationId xmlns:p14="http://schemas.microsoft.com/office/powerpoint/2010/main" val="52646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nSpc>
                <a:spcPct val="150000"/>
              </a:lnSpc>
              <a:buNone/>
            </a:pPr>
            <a:r>
              <a:rPr lang="en-GB" dirty="0"/>
              <a:t>The general appearance of the skin is assessed by observing </a:t>
            </a:r>
            <a:r>
              <a:rPr lang="en-GB" dirty="0" smtClean="0"/>
              <a:t>color, temperature</a:t>
            </a:r>
            <a:r>
              <a:rPr lang="en-GB" dirty="0"/>
              <a:t>, moisture or dryness, skin texture (rough or smooth), </a:t>
            </a:r>
            <a:r>
              <a:rPr lang="en-GB" dirty="0" smtClean="0"/>
              <a:t>lesions, vascularity</a:t>
            </a:r>
            <a:r>
              <a:rPr lang="en-GB" dirty="0"/>
              <a:t>, mobility, and the condition of the hair and nails. Skin </a:t>
            </a:r>
            <a:r>
              <a:rPr lang="en-GB" dirty="0" smtClean="0"/>
              <a:t>turgor, possible </a:t>
            </a:r>
            <a:r>
              <a:rPr lang="en-GB" dirty="0"/>
              <a:t>edema, and elasticity are assessed by palpation. </a:t>
            </a:r>
            <a:br>
              <a:rPr lang="en-GB" dirty="0"/>
            </a:br>
            <a:r>
              <a:rPr lang="en-GB" b="1" dirty="0" smtClean="0"/>
              <a:t>A- </a:t>
            </a:r>
            <a:r>
              <a:rPr lang="en-US" b="1" dirty="0" smtClean="0"/>
              <a:t>Assessing </a:t>
            </a:r>
            <a:r>
              <a:rPr lang="en-US" b="1" dirty="0"/>
              <a:t>Skin </a:t>
            </a:r>
            <a:r>
              <a:rPr lang="en-US" b="1" dirty="0" smtClean="0"/>
              <a:t>Color</a:t>
            </a:r>
          </a:p>
          <a:p>
            <a:pPr marL="0" indent="0">
              <a:lnSpc>
                <a:spcPct val="150000"/>
              </a:lnSpc>
              <a:buNone/>
            </a:pPr>
            <a:r>
              <a:rPr lang="en-GB" dirty="0" smtClean="0"/>
              <a:t>In </a:t>
            </a:r>
            <a:r>
              <a:rPr lang="en-GB" dirty="0"/>
              <a:t>people with dark skin, melanin is produced at a faster rate and in </a:t>
            </a:r>
            <a:r>
              <a:rPr lang="en-GB" dirty="0" smtClean="0"/>
              <a:t>larger quantities </a:t>
            </a:r>
            <a:r>
              <a:rPr lang="en-GB" dirty="0"/>
              <a:t>than in people with light skin. Healthy dark skin has a </a:t>
            </a:r>
            <a:r>
              <a:rPr lang="en-GB" dirty="0" smtClean="0"/>
              <a:t>reddish base </a:t>
            </a:r>
            <a:r>
              <a:rPr lang="en-GB" dirty="0"/>
              <a:t>or undertone. The buccal mucosa, tongue, lips, and nails normally </a:t>
            </a:r>
            <a:r>
              <a:rPr lang="en-GB" dirty="0" smtClean="0"/>
              <a:t>are pink</a:t>
            </a:r>
            <a:r>
              <a:rPr lang="en-GB" dirty="0"/>
              <a:t>. The skin of exposed portions of the body, especially in sunny, </a:t>
            </a:r>
            <a:r>
              <a:rPr lang="en-GB" dirty="0" smtClean="0"/>
              <a:t>warm climates</a:t>
            </a:r>
            <a:r>
              <a:rPr lang="en-GB" dirty="0"/>
              <a:t>, tends to be more pigmented than the rest of the body. </a:t>
            </a:r>
            <a:endParaRPr lang="en-GB" dirty="0" smtClean="0"/>
          </a:p>
          <a:p>
            <a:pPr marL="0" indent="0">
              <a:lnSpc>
                <a:spcPct val="150000"/>
              </a:lnSpc>
              <a:buNone/>
            </a:pPr>
            <a:r>
              <a:rPr lang="en-GB" dirty="0" smtClean="0"/>
              <a:t>For example</a:t>
            </a:r>
            <a:r>
              <a:rPr lang="en-GB" dirty="0"/>
              <a:t>, </a:t>
            </a:r>
            <a:r>
              <a:rPr lang="en-GB" b="1" dirty="0"/>
              <a:t>hypopigmentation </a:t>
            </a:r>
            <a:r>
              <a:rPr lang="en-GB" dirty="0"/>
              <a:t>(i.e., loss of pigmentation) may be caused </a:t>
            </a:r>
            <a:r>
              <a:rPr lang="en-GB" dirty="0" smtClean="0"/>
              <a:t>by a </a:t>
            </a:r>
            <a:r>
              <a:rPr lang="en-GB" dirty="0"/>
              <a:t>fungal infection, eczema, or </a:t>
            </a:r>
            <a:r>
              <a:rPr lang="en-GB" b="1" dirty="0"/>
              <a:t>vitiligo </a:t>
            </a:r>
            <a:r>
              <a:rPr lang="en-GB" dirty="0"/>
              <a:t>(i.e., white patches</a:t>
            </a:r>
            <a:r>
              <a:rPr lang="en-GB" dirty="0" smtClean="0"/>
              <a:t>); </a:t>
            </a:r>
            <a:r>
              <a:rPr lang="en-GB" b="1" dirty="0" smtClean="0"/>
              <a:t>hyperpigmentation </a:t>
            </a:r>
            <a:r>
              <a:rPr lang="en-GB" dirty="0"/>
              <a:t>(i.e., increase in pigmentation) can </a:t>
            </a:r>
            <a:r>
              <a:rPr lang="en-GB" dirty="0" smtClean="0"/>
              <a:t>occur </a:t>
            </a:r>
            <a:r>
              <a:rPr lang="en-GB" dirty="0"/>
              <a:t>after </a:t>
            </a:r>
            <a:r>
              <a:rPr lang="en-GB" dirty="0" smtClean="0"/>
              <a:t>sun injury </a:t>
            </a:r>
            <a:r>
              <a:rPr lang="en-GB" dirty="0"/>
              <a:t>or as a result of aging. </a:t>
            </a:r>
            <a:endParaRPr lang="en-GB" dirty="0" smtClean="0"/>
          </a:p>
        </p:txBody>
      </p:sp>
    </p:spTree>
    <p:extLst>
      <p:ext uri="{BB962C8B-B14F-4D97-AF65-F5344CB8AC3E}">
        <p14:creationId xmlns:p14="http://schemas.microsoft.com/office/powerpoint/2010/main" val="143398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nSpc>
                <a:spcPct val="150000"/>
              </a:lnSpc>
              <a:buNone/>
            </a:pPr>
            <a:r>
              <a:rPr lang="en-GB" b="1" dirty="0" smtClean="0"/>
              <a:t>Abnormal Colors</a:t>
            </a:r>
          </a:p>
          <a:p>
            <a:pPr marL="0" indent="0">
              <a:lnSpc>
                <a:spcPct val="150000"/>
              </a:lnSpc>
              <a:buNone/>
            </a:pPr>
            <a:r>
              <a:rPr lang="en-GB" b="1" dirty="0" smtClean="0"/>
              <a:t>1- Pallor: </a:t>
            </a:r>
            <a:r>
              <a:rPr lang="en-GB" dirty="0" smtClean="0"/>
              <a:t>anemia, shock, local arterial insufficiency, albinism(total absence of pigment melanin), and vitiligo (destruction of melanocytes in circumscribed areas of the skin). </a:t>
            </a:r>
            <a:endParaRPr lang="en-US" b="1" dirty="0" smtClean="0"/>
          </a:p>
          <a:p>
            <a:pPr marL="0" indent="0">
              <a:lnSpc>
                <a:spcPct val="150000"/>
              </a:lnSpc>
              <a:buNone/>
            </a:pPr>
            <a:r>
              <a:rPr lang="en-US" b="1" dirty="0"/>
              <a:t>2</a:t>
            </a:r>
            <a:r>
              <a:rPr lang="en-US" b="1" dirty="0" smtClean="0"/>
              <a:t>- Cyanosis</a:t>
            </a:r>
            <a:endParaRPr lang="en-GB" dirty="0" smtClean="0"/>
          </a:p>
          <a:p>
            <a:pPr marL="0" indent="0">
              <a:lnSpc>
                <a:spcPct val="150000"/>
              </a:lnSpc>
              <a:buNone/>
            </a:pPr>
            <a:r>
              <a:rPr lang="en-GB" b="1" dirty="0"/>
              <a:t>3</a:t>
            </a:r>
            <a:r>
              <a:rPr lang="en-GB" b="1" dirty="0" smtClean="0"/>
              <a:t>- Erythema</a:t>
            </a:r>
          </a:p>
          <a:p>
            <a:pPr marL="0" indent="0">
              <a:lnSpc>
                <a:spcPct val="150000"/>
              </a:lnSpc>
              <a:buNone/>
            </a:pPr>
            <a:r>
              <a:rPr lang="en-GB" b="1" dirty="0"/>
              <a:t>A</a:t>
            </a:r>
            <a:r>
              <a:rPr lang="en-GB" b="1" dirty="0" smtClean="0"/>
              <a:t>- Hyperemia: </a:t>
            </a:r>
            <a:r>
              <a:rPr lang="en-GB" dirty="0" smtClean="0"/>
              <a:t>increased blood flow (inflammation, fever, alcohol intake, and blushing).</a:t>
            </a:r>
          </a:p>
          <a:p>
            <a:pPr marL="0" indent="0">
              <a:lnSpc>
                <a:spcPct val="150000"/>
              </a:lnSpc>
              <a:buNone/>
            </a:pPr>
            <a:r>
              <a:rPr lang="en-GB" b="1" dirty="0" smtClean="0"/>
              <a:t>B- Polycythemia: </a:t>
            </a:r>
            <a:r>
              <a:rPr lang="en-GB" dirty="0" smtClean="0"/>
              <a:t>increased RBC, capillary stasis.</a:t>
            </a:r>
          </a:p>
          <a:p>
            <a:pPr marL="0" indent="0">
              <a:lnSpc>
                <a:spcPct val="150000"/>
              </a:lnSpc>
              <a:buNone/>
            </a:pPr>
            <a:r>
              <a:rPr lang="en-GB" b="1" dirty="0" smtClean="0"/>
              <a:t>C- Carbon monoxide poisoning</a:t>
            </a:r>
            <a:r>
              <a:rPr lang="en-GB" b="1" dirty="0"/>
              <a:t/>
            </a:r>
            <a:br>
              <a:rPr lang="en-GB" b="1" dirty="0"/>
            </a:br>
            <a:r>
              <a:rPr lang="en-GB" b="1" dirty="0"/>
              <a:t>4</a:t>
            </a:r>
            <a:r>
              <a:rPr lang="en-GB" b="1" dirty="0" smtClean="0"/>
              <a:t>- </a:t>
            </a:r>
            <a:r>
              <a:rPr lang="en-US" b="1" dirty="0" smtClean="0"/>
              <a:t>Jaundice: </a:t>
            </a:r>
            <a:r>
              <a:rPr lang="en-US" dirty="0" smtClean="0"/>
              <a:t>increased bilirubin (liver dysfunction, hemolysis, genetic, obstruction).</a:t>
            </a:r>
          </a:p>
          <a:p>
            <a:pPr marL="0" indent="0">
              <a:lnSpc>
                <a:spcPct val="150000"/>
              </a:lnSpc>
              <a:buNone/>
            </a:pPr>
            <a:r>
              <a:rPr lang="en-GB" b="1" dirty="0" smtClean="0"/>
              <a:t>A- Carotenemia: </a:t>
            </a:r>
            <a:r>
              <a:rPr lang="en-GB" dirty="0" smtClean="0"/>
              <a:t>increased level of serum carotene from ingestion of carotene-rich foods</a:t>
            </a:r>
            <a:r>
              <a:rPr lang="en-US" dirty="0" smtClean="0"/>
              <a:t>.</a:t>
            </a:r>
          </a:p>
          <a:p>
            <a:pPr marL="0" indent="0">
              <a:lnSpc>
                <a:spcPct val="150000"/>
              </a:lnSpc>
              <a:buNone/>
            </a:pPr>
            <a:r>
              <a:rPr lang="en-GB" b="1" dirty="0" smtClean="0"/>
              <a:t>B- Uremia: </a:t>
            </a:r>
            <a:r>
              <a:rPr lang="en-GB" dirty="0" smtClean="0"/>
              <a:t>kidney injury causes retained urochrome pigments in the blood.</a:t>
            </a:r>
          </a:p>
          <a:p>
            <a:pPr marL="0" indent="0">
              <a:lnSpc>
                <a:spcPct val="150000"/>
              </a:lnSpc>
              <a:buNone/>
            </a:pPr>
            <a:r>
              <a:rPr lang="en-GB" b="1" dirty="0" smtClean="0"/>
              <a:t>5- Brown-Tan: </a:t>
            </a:r>
            <a:r>
              <a:rPr lang="en-GB" dirty="0" smtClean="0"/>
              <a:t>A- Addison disease (cortisol deficiency stimulates increased melanin production).</a:t>
            </a:r>
          </a:p>
        </p:txBody>
      </p:sp>
    </p:spTree>
    <p:extLst>
      <p:ext uri="{BB962C8B-B14F-4D97-AF65-F5344CB8AC3E}">
        <p14:creationId xmlns:p14="http://schemas.microsoft.com/office/powerpoint/2010/main" val="269075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fontScale="92500"/>
          </a:bodyPr>
          <a:lstStyle/>
          <a:p>
            <a:pPr marL="0" indent="0">
              <a:lnSpc>
                <a:spcPct val="150000"/>
              </a:lnSpc>
              <a:buNone/>
            </a:pPr>
            <a:r>
              <a:rPr lang="en-US" b="1" dirty="0" smtClean="0"/>
              <a:t>B- Assessing </a:t>
            </a:r>
            <a:r>
              <a:rPr lang="en-US" b="1" dirty="0"/>
              <a:t>Rash</a:t>
            </a:r>
            <a:r>
              <a:rPr lang="en-US" dirty="0"/>
              <a:t> </a:t>
            </a:r>
            <a:br>
              <a:rPr lang="en-US" dirty="0"/>
            </a:br>
            <a:r>
              <a:rPr lang="en-GB" dirty="0"/>
              <a:t>In instances of </a:t>
            </a:r>
            <a:r>
              <a:rPr lang="en-GB" b="1" dirty="0"/>
              <a:t>pruritus</a:t>
            </a:r>
            <a:r>
              <a:rPr lang="en-GB" dirty="0"/>
              <a:t> (i.e., itching), the patient is asked to indicate </a:t>
            </a:r>
            <a:r>
              <a:rPr lang="en-GB" dirty="0" smtClean="0"/>
              <a:t>which areas </a:t>
            </a:r>
            <a:r>
              <a:rPr lang="en-GB" dirty="0"/>
              <a:t>of the body are involved. The skin is then stretched gently </a:t>
            </a:r>
            <a:r>
              <a:rPr lang="en-GB" dirty="0" smtClean="0"/>
              <a:t>to decrease </a:t>
            </a:r>
            <a:r>
              <a:rPr lang="en-GB" dirty="0"/>
              <a:t>the reddish tone and make the rash more visible. Pointing </a:t>
            </a:r>
            <a:r>
              <a:rPr lang="en-GB" dirty="0" smtClean="0"/>
              <a:t>a penlight </a:t>
            </a:r>
            <a:r>
              <a:rPr lang="en-GB" dirty="0"/>
              <a:t>laterally across the skin may highlight the rash, making it easier </a:t>
            </a:r>
            <a:r>
              <a:rPr lang="en-GB" dirty="0" smtClean="0"/>
              <a:t>to observe</a:t>
            </a:r>
            <a:r>
              <a:rPr lang="en-GB" dirty="0"/>
              <a:t>. The differences in skin texture are then assessed by running </a:t>
            </a:r>
            <a:r>
              <a:rPr lang="en-GB" dirty="0" smtClean="0"/>
              <a:t>the tips </a:t>
            </a:r>
            <a:r>
              <a:rPr lang="en-GB" dirty="0"/>
              <a:t>of the fingers lightly over the skin. The borders of the rash may be</a:t>
            </a:r>
            <a:br>
              <a:rPr lang="en-GB" dirty="0"/>
            </a:br>
            <a:r>
              <a:rPr lang="en-GB" dirty="0"/>
              <a:t>palpable. The patient’s mouth and ears are included in the </a:t>
            </a:r>
            <a:r>
              <a:rPr lang="en-GB" dirty="0" smtClean="0"/>
              <a:t>examination (rubella, </a:t>
            </a:r>
            <a:r>
              <a:rPr lang="en-GB" dirty="0"/>
              <a:t>or measles, causes a red cast to appear on the ears, and </a:t>
            </a:r>
            <a:r>
              <a:rPr lang="en-GB" dirty="0" smtClean="0"/>
              <a:t>skin cancers </a:t>
            </a:r>
            <a:r>
              <a:rPr lang="en-GB" dirty="0"/>
              <a:t>are quite common on the top of the ears). The </a:t>
            </a:r>
            <a:r>
              <a:rPr lang="en-GB" dirty="0" smtClean="0"/>
              <a:t>patient’s temperature </a:t>
            </a:r>
            <a:r>
              <a:rPr lang="en-GB" dirty="0"/>
              <a:t>is assessed, and the lymph nodes are palpated especially in </a:t>
            </a:r>
            <a:r>
              <a:rPr lang="en-GB" dirty="0" smtClean="0"/>
              <a:t>the axillae</a:t>
            </a:r>
            <a:r>
              <a:rPr lang="en-GB" dirty="0"/>
              <a:t>, inguinal fold, and behind the knees (popliteal area). </a:t>
            </a:r>
            <a:endParaRPr lang="en-US" dirty="0"/>
          </a:p>
        </p:txBody>
      </p:sp>
    </p:spTree>
    <p:extLst>
      <p:ext uri="{BB962C8B-B14F-4D97-AF65-F5344CB8AC3E}">
        <p14:creationId xmlns:p14="http://schemas.microsoft.com/office/powerpoint/2010/main" val="350037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50000"/>
              </a:lnSpc>
              <a:buNone/>
            </a:pPr>
            <a:r>
              <a:rPr lang="en-GB" sz="3200" b="1" dirty="0">
                <a:solidFill>
                  <a:srgbClr val="FF0000"/>
                </a:solidFill>
                <a:latin typeface="Times New Roman" panose="02020603050405020304" pitchFamily="18" charset="0"/>
                <a:cs typeface="Times New Roman" panose="02020603050405020304" pitchFamily="18" charset="0"/>
              </a:rPr>
              <a:t>Skin</a:t>
            </a:r>
          </a:p>
          <a:p>
            <a:pPr marL="0" indent="0">
              <a:lnSpc>
                <a:spcPct val="150000"/>
              </a:lnSpc>
              <a:buNone/>
            </a:pPr>
            <a:r>
              <a:rPr lang="en-GB" dirty="0">
                <a:solidFill>
                  <a:schemeClr val="tx1"/>
                </a:solidFill>
                <a:latin typeface="Times New Roman" panose="02020603050405020304" pitchFamily="18" charset="0"/>
                <a:cs typeface="Times New Roman" panose="02020603050405020304" pitchFamily="18" charset="0"/>
              </a:rPr>
              <a:t>The skin is composed of three layers: </a:t>
            </a:r>
            <a:r>
              <a:rPr lang="en-GB" b="1" dirty="0">
                <a:solidFill>
                  <a:schemeClr val="tx1"/>
                </a:solidFill>
                <a:latin typeface="Times New Roman" panose="02020603050405020304" pitchFamily="18" charset="0"/>
                <a:cs typeface="Times New Roman" panose="02020603050405020304" pitchFamily="18" charset="0"/>
              </a:rPr>
              <a:t>epidermis, dermis, and </a:t>
            </a:r>
            <a:r>
              <a:rPr lang="en-GB" b="1" dirty="0" smtClean="0">
                <a:solidFill>
                  <a:schemeClr val="tx1"/>
                </a:solidFill>
                <a:latin typeface="Times New Roman" panose="02020603050405020304" pitchFamily="18" charset="0"/>
                <a:cs typeface="Times New Roman" panose="02020603050405020304" pitchFamily="18" charset="0"/>
              </a:rPr>
              <a:t>subcutaneous tissue.</a:t>
            </a:r>
            <a:r>
              <a:rPr lang="en-GB" dirty="0" smtClean="0">
                <a:solidFill>
                  <a:schemeClr val="tx1"/>
                </a:solidFill>
                <a:latin typeface="Times New Roman" panose="02020603050405020304" pitchFamily="18" charset="0"/>
                <a:cs typeface="Times New Roman" panose="02020603050405020304" pitchFamily="18" charset="0"/>
              </a:rPr>
              <a:t> </a:t>
            </a:r>
            <a:r>
              <a:rPr lang="en-GB" dirty="0">
                <a:solidFill>
                  <a:schemeClr val="tx1"/>
                </a:solidFill>
                <a:latin typeface="Times New Roman" panose="02020603050405020304" pitchFamily="18" charset="0"/>
                <a:cs typeface="Times New Roman" panose="02020603050405020304" pitchFamily="18" charset="0"/>
              </a:rPr>
              <a:t>The epidermis is an outermost layer of </a:t>
            </a:r>
            <a:r>
              <a:rPr lang="en-GB" dirty="0" smtClean="0">
                <a:solidFill>
                  <a:schemeClr val="tx1"/>
                </a:solidFill>
                <a:latin typeface="Times New Roman" panose="02020603050405020304" pitchFamily="18" charset="0"/>
                <a:cs typeface="Times New Roman" panose="02020603050405020304" pitchFamily="18" charset="0"/>
              </a:rPr>
              <a:t>stratified epithelial </a:t>
            </a:r>
            <a:r>
              <a:rPr lang="en-GB" dirty="0">
                <a:solidFill>
                  <a:schemeClr val="tx1"/>
                </a:solidFill>
                <a:latin typeface="Times New Roman" panose="02020603050405020304" pitchFamily="18" charset="0"/>
                <a:cs typeface="Times New Roman" panose="02020603050405020304" pitchFamily="18" charset="0"/>
              </a:rPr>
              <a:t>cells, composed predominantly of keratinocytes. It ranges </a:t>
            </a:r>
            <a:r>
              <a:rPr lang="en-GB" dirty="0" smtClean="0">
                <a:solidFill>
                  <a:schemeClr val="tx1"/>
                </a:solidFill>
                <a:latin typeface="Times New Roman" panose="02020603050405020304" pitchFamily="18" charset="0"/>
                <a:cs typeface="Times New Roman" panose="02020603050405020304" pitchFamily="18" charset="0"/>
              </a:rPr>
              <a:t>in thickness </a:t>
            </a:r>
            <a:r>
              <a:rPr lang="en-GB" dirty="0">
                <a:solidFill>
                  <a:schemeClr val="tx1"/>
                </a:solidFill>
                <a:latin typeface="Times New Roman" panose="02020603050405020304" pitchFamily="18" charset="0"/>
                <a:cs typeface="Times New Roman" panose="02020603050405020304" pitchFamily="18" charset="0"/>
              </a:rPr>
              <a:t>from about 0.05 mm on the eyelids to about 1.5 mm on </a:t>
            </a:r>
            <a:r>
              <a:rPr lang="en-GB" dirty="0" smtClean="0">
                <a:solidFill>
                  <a:schemeClr val="tx1"/>
                </a:solidFill>
                <a:latin typeface="Times New Roman" panose="02020603050405020304" pitchFamily="18" charset="0"/>
                <a:cs typeface="Times New Roman" panose="02020603050405020304" pitchFamily="18" charset="0"/>
              </a:rPr>
              <a:t>the palms </a:t>
            </a:r>
            <a:r>
              <a:rPr lang="en-GB" dirty="0">
                <a:solidFill>
                  <a:schemeClr val="tx1"/>
                </a:solidFill>
                <a:latin typeface="Times New Roman" panose="02020603050405020304" pitchFamily="18" charset="0"/>
                <a:cs typeface="Times New Roman" panose="02020603050405020304" pitchFamily="18" charset="0"/>
              </a:rPr>
              <a:t>of the hands and soles of the feet. Four distinct layers compose </a:t>
            </a:r>
            <a:r>
              <a:rPr lang="en-GB" dirty="0" smtClean="0">
                <a:solidFill>
                  <a:schemeClr val="tx1"/>
                </a:solidFill>
                <a:latin typeface="Times New Roman" panose="02020603050405020304" pitchFamily="18" charset="0"/>
                <a:cs typeface="Times New Roman" panose="02020603050405020304" pitchFamily="18" charset="0"/>
              </a:rPr>
              <a:t>the epidermis</a:t>
            </a:r>
            <a:r>
              <a:rPr lang="en-GB" dirty="0">
                <a:solidFill>
                  <a:schemeClr val="tx1"/>
                </a:solidFill>
                <a:latin typeface="Times New Roman" panose="02020603050405020304" pitchFamily="18" charset="0"/>
                <a:cs typeface="Times New Roman" panose="02020603050405020304" pitchFamily="18" charset="0"/>
              </a:rPr>
              <a:t>; from innermost to outermost, they are the </a:t>
            </a:r>
            <a:r>
              <a:rPr lang="en-GB" b="1" dirty="0" smtClean="0">
                <a:solidFill>
                  <a:schemeClr val="tx1"/>
                </a:solidFill>
                <a:latin typeface="Times New Roman" panose="02020603050405020304" pitchFamily="18" charset="0"/>
                <a:cs typeface="Times New Roman" panose="02020603050405020304" pitchFamily="18" charset="0"/>
              </a:rPr>
              <a:t>stratum germinativum</a:t>
            </a:r>
            <a:r>
              <a:rPr lang="en-GB" b="1" dirty="0">
                <a:solidFill>
                  <a:schemeClr val="tx1"/>
                </a:solidFill>
                <a:latin typeface="Times New Roman" panose="02020603050405020304" pitchFamily="18" charset="0"/>
                <a:cs typeface="Times New Roman" panose="02020603050405020304" pitchFamily="18" charset="0"/>
              </a:rPr>
              <a:t>, stratum granulosum, stratum lucidum, and </a:t>
            </a:r>
            <a:r>
              <a:rPr lang="en-GB" b="1" dirty="0" smtClean="0">
                <a:solidFill>
                  <a:schemeClr val="tx1"/>
                </a:solidFill>
                <a:latin typeface="Times New Roman" panose="02020603050405020304" pitchFamily="18" charset="0"/>
                <a:cs typeface="Times New Roman" panose="02020603050405020304" pitchFamily="18" charset="0"/>
              </a:rPr>
              <a:t>stratum corneum.</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sz="2000" dirty="0" smtClean="0">
                <a:solidFill>
                  <a:schemeClr val="tx1"/>
                </a:solidFill>
                <a:latin typeface="Times New Roman" panose="02020603050405020304" pitchFamily="18" charset="0"/>
                <a:cs typeface="Times New Roman" panose="02020603050405020304" pitchFamily="18" charset="0"/>
              </a:rPr>
              <a:t/>
            </a:r>
            <a:br>
              <a:rPr lang="en-US" sz="2000" dirty="0" smtClean="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7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nSpc>
                <a:spcPct val="150000"/>
              </a:lnSpc>
              <a:buNone/>
            </a:pPr>
            <a:r>
              <a:rPr lang="en-GB" b="1" dirty="0" smtClean="0"/>
              <a:t>C- Assessing </a:t>
            </a:r>
            <a:r>
              <a:rPr lang="en-GB" b="1" dirty="0"/>
              <a:t>Skin Lesions</a:t>
            </a:r>
            <a:br>
              <a:rPr lang="en-GB" b="1" dirty="0"/>
            </a:br>
            <a:r>
              <a:rPr lang="en-GB" dirty="0"/>
              <a:t>Skin lesions are the most prominent characteristics of </a:t>
            </a:r>
            <a:r>
              <a:rPr lang="en-GB" dirty="0" smtClean="0"/>
              <a:t>dermatologic conditions</a:t>
            </a:r>
            <a:r>
              <a:rPr lang="en-GB" dirty="0"/>
              <a:t>. They vary in size, shape, and cause and are </a:t>
            </a:r>
            <a:r>
              <a:rPr lang="en-GB" dirty="0" smtClean="0"/>
              <a:t>classified according </a:t>
            </a:r>
            <a:r>
              <a:rPr lang="en-GB" dirty="0"/>
              <a:t>to their appearance and origin. Skin lesions can be described </a:t>
            </a:r>
            <a:r>
              <a:rPr lang="en-GB" dirty="0" smtClean="0"/>
              <a:t>as primary </a:t>
            </a:r>
            <a:r>
              <a:rPr lang="en-GB" dirty="0"/>
              <a:t>or secondary. </a:t>
            </a:r>
            <a:r>
              <a:rPr lang="en-GB" b="1" dirty="0"/>
              <a:t>Primary lesions </a:t>
            </a:r>
            <a:r>
              <a:rPr lang="en-GB" dirty="0"/>
              <a:t>are the initial lesions and </a:t>
            </a:r>
            <a:r>
              <a:rPr lang="en-GB" dirty="0" smtClean="0"/>
              <a:t>are characteristic </a:t>
            </a:r>
            <a:r>
              <a:rPr lang="en-GB" dirty="0"/>
              <a:t>of the disease itself. </a:t>
            </a:r>
            <a:r>
              <a:rPr lang="en-GB" b="1" dirty="0"/>
              <a:t>Secondary lesions </a:t>
            </a:r>
            <a:r>
              <a:rPr lang="en-GB" dirty="0"/>
              <a:t>result from </a:t>
            </a:r>
            <a:r>
              <a:rPr lang="en-GB" dirty="0" smtClean="0"/>
              <a:t>changes in </a:t>
            </a:r>
            <a:r>
              <a:rPr lang="en-GB" dirty="0"/>
              <a:t>primary lesions resulting from external causes, such as </a:t>
            </a:r>
            <a:r>
              <a:rPr lang="en-GB" dirty="0" smtClean="0"/>
              <a:t>scratching, trauma</a:t>
            </a:r>
            <a:r>
              <a:rPr lang="en-GB" dirty="0"/>
              <a:t>, infections, or changes caused by wound healing. </a:t>
            </a:r>
            <a:endParaRPr lang="en-GB" dirty="0" smtClean="0"/>
          </a:p>
          <a:p>
            <a:pPr marL="0" indent="0">
              <a:lnSpc>
                <a:spcPct val="150000"/>
              </a:lnSpc>
              <a:buNone/>
            </a:pPr>
            <a:r>
              <a:rPr lang="en-GB" dirty="0"/>
              <a:t>Skin lesions are described clearly and in detail on the patient’s </a:t>
            </a:r>
            <a:r>
              <a:rPr lang="en-GB" dirty="0" smtClean="0"/>
              <a:t>health record</a:t>
            </a:r>
            <a:r>
              <a:rPr lang="en-GB" dirty="0"/>
              <a:t>, using precise terminology:</a:t>
            </a:r>
            <a:br>
              <a:rPr lang="en-GB" dirty="0"/>
            </a:br>
            <a:r>
              <a:rPr lang="en-GB" dirty="0" smtClean="0"/>
              <a:t>1- Color </a:t>
            </a:r>
            <a:r>
              <a:rPr lang="en-GB" dirty="0"/>
              <a:t>of the lesion</a:t>
            </a:r>
            <a:br>
              <a:rPr lang="en-GB" dirty="0"/>
            </a:br>
            <a:r>
              <a:rPr lang="en-GB" dirty="0" smtClean="0"/>
              <a:t>2- Any </a:t>
            </a:r>
            <a:r>
              <a:rPr lang="en-GB" dirty="0"/>
              <a:t>redness, heat, pain, or swelling</a:t>
            </a:r>
            <a:br>
              <a:rPr lang="en-GB" dirty="0"/>
            </a:br>
            <a:r>
              <a:rPr lang="en-GB" dirty="0" smtClean="0"/>
              <a:t>3- Size </a:t>
            </a:r>
            <a:r>
              <a:rPr lang="en-GB" dirty="0"/>
              <a:t>and location of the involved area</a:t>
            </a:r>
            <a:br>
              <a:rPr lang="en-GB" dirty="0"/>
            </a:br>
            <a:r>
              <a:rPr lang="en-GB" dirty="0" smtClean="0"/>
              <a:t>4- Pattern </a:t>
            </a:r>
            <a:r>
              <a:rPr lang="en-GB" dirty="0"/>
              <a:t>of eruption (e.g., macular, papular, scaling, oozing, </a:t>
            </a:r>
            <a:r>
              <a:rPr lang="en-GB" dirty="0" smtClean="0"/>
              <a:t>discrete, confluent</a:t>
            </a:r>
            <a:r>
              <a:rPr lang="en-GB" dirty="0"/>
              <a:t>)</a:t>
            </a:r>
            <a:br>
              <a:rPr lang="en-GB" dirty="0"/>
            </a:br>
            <a:r>
              <a:rPr lang="en-GB" dirty="0" smtClean="0"/>
              <a:t>5- Distribution </a:t>
            </a:r>
            <a:r>
              <a:rPr lang="en-GB" dirty="0"/>
              <a:t>of the lesion (e.g., bilateral, symmetric, linear, circular) </a:t>
            </a:r>
            <a:endParaRPr lang="en-US" dirty="0"/>
          </a:p>
        </p:txBody>
      </p:sp>
    </p:spTree>
    <p:extLst>
      <p:ext uri="{BB962C8B-B14F-4D97-AF65-F5344CB8AC3E}">
        <p14:creationId xmlns:p14="http://schemas.microsoft.com/office/powerpoint/2010/main" val="3557825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r>
              <a:rPr lang="en-GB" b="1" dirty="0" smtClean="0">
                <a:solidFill>
                  <a:srgbClr val="FF0000"/>
                </a:solidFill>
              </a:rPr>
              <a:t>Skin Lesions (Primary)</a:t>
            </a:r>
          </a:p>
          <a:p>
            <a:pPr marL="0" indent="0">
              <a:buNone/>
            </a:pPr>
            <a:r>
              <a:rPr lang="en-GB" dirty="0" smtClean="0"/>
              <a:t>1- Macule, Patch: Flat, nonpalpable skin color change (color may be brown, white, tan, purple, red).</a:t>
            </a:r>
            <a:r>
              <a:rPr lang="en-US" dirty="0"/>
              <a:t> </a:t>
            </a:r>
            <a:r>
              <a:rPr lang="en-US" dirty="0" smtClean="0"/>
              <a:t> -Macule: &lt;1cm, circumscribed border.</a:t>
            </a:r>
          </a:p>
          <a:p>
            <a:pPr marL="0" indent="0">
              <a:buNone/>
            </a:pPr>
            <a:r>
              <a:rPr lang="en-GB" dirty="0" smtClean="0"/>
              <a:t>(ex., rubella)          -Patch: &gt;1cm, may have irregular border.</a:t>
            </a:r>
          </a:p>
          <a:p>
            <a:pPr marL="0" indent="0">
              <a:buNone/>
            </a:pPr>
            <a:r>
              <a:rPr lang="en-GB" dirty="0" smtClean="0"/>
              <a:t>2- Papule, Plaque: Elevated, palpable, solid mass with a </a:t>
            </a:r>
            <a:r>
              <a:rPr lang="en-US" dirty="0">
                <a:solidFill>
                  <a:prstClr val="black"/>
                </a:solidFill>
              </a:rPr>
              <a:t>circumscribed </a:t>
            </a:r>
            <a:r>
              <a:rPr lang="en-US" dirty="0" smtClean="0">
                <a:solidFill>
                  <a:prstClr val="black"/>
                </a:solidFill>
              </a:rPr>
              <a:t>border.</a:t>
            </a:r>
          </a:p>
          <a:p>
            <a:pPr marL="0" indent="0">
              <a:buNone/>
            </a:pPr>
            <a:r>
              <a:rPr lang="en-GB" dirty="0">
                <a:solidFill>
                  <a:prstClr val="black"/>
                </a:solidFill>
              </a:rPr>
              <a:t> </a:t>
            </a:r>
            <a:r>
              <a:rPr lang="en-GB" dirty="0" smtClean="0">
                <a:solidFill>
                  <a:prstClr val="black"/>
                </a:solidFill>
              </a:rPr>
              <a:t>                 -Papule: &lt;0.5cm (ex., warts)</a:t>
            </a:r>
          </a:p>
          <a:p>
            <a:pPr marL="0" indent="0">
              <a:buNone/>
            </a:pPr>
            <a:r>
              <a:rPr lang="en-GB" dirty="0">
                <a:solidFill>
                  <a:prstClr val="black"/>
                </a:solidFill>
              </a:rPr>
              <a:t> </a:t>
            </a:r>
            <a:r>
              <a:rPr lang="en-GB" dirty="0" smtClean="0">
                <a:solidFill>
                  <a:prstClr val="black"/>
                </a:solidFill>
              </a:rPr>
              <a:t>                 -Plaque: &gt;0.5cm (Psoriasis)</a:t>
            </a:r>
          </a:p>
          <a:p>
            <a:pPr marL="0" indent="0">
              <a:buNone/>
            </a:pPr>
            <a:r>
              <a:rPr lang="en-GB" dirty="0" smtClean="0">
                <a:solidFill>
                  <a:prstClr val="black"/>
                </a:solidFill>
              </a:rPr>
              <a:t>3- Nodule, Tumor: </a:t>
            </a:r>
            <a:r>
              <a:rPr lang="en-GB" dirty="0">
                <a:solidFill>
                  <a:prstClr val="black"/>
                </a:solidFill>
              </a:rPr>
              <a:t>Elevated, palpable, solid mass </a:t>
            </a:r>
            <a:r>
              <a:rPr lang="en-GB" dirty="0" smtClean="0">
                <a:solidFill>
                  <a:prstClr val="black"/>
                </a:solidFill>
              </a:rPr>
              <a:t>that extends deeper into the dermis than a papule.</a:t>
            </a:r>
          </a:p>
          <a:p>
            <a:pPr marL="0" indent="0">
              <a:buNone/>
            </a:pPr>
            <a:r>
              <a:rPr lang="en-GB" dirty="0">
                <a:solidFill>
                  <a:prstClr val="black"/>
                </a:solidFill>
              </a:rPr>
              <a:t> </a:t>
            </a:r>
            <a:r>
              <a:rPr lang="en-GB" dirty="0" smtClean="0">
                <a:solidFill>
                  <a:prstClr val="black"/>
                </a:solidFill>
              </a:rPr>
              <a:t>               -Nodule: 0.5-2cm</a:t>
            </a:r>
            <a:r>
              <a:rPr lang="en-US" dirty="0">
                <a:solidFill>
                  <a:prstClr val="black"/>
                </a:solidFill>
              </a:rPr>
              <a:t> </a:t>
            </a:r>
            <a:r>
              <a:rPr lang="en-US" dirty="0" smtClean="0">
                <a:solidFill>
                  <a:prstClr val="black"/>
                </a:solidFill>
              </a:rPr>
              <a:t>circumscribed (ex., lipoma)</a:t>
            </a:r>
          </a:p>
          <a:p>
            <a:pPr marL="0" indent="0">
              <a:buNone/>
            </a:pPr>
            <a:r>
              <a:rPr lang="en-US" dirty="0">
                <a:solidFill>
                  <a:prstClr val="black"/>
                </a:solidFill>
              </a:rPr>
              <a:t> </a:t>
            </a:r>
            <a:r>
              <a:rPr lang="en-US" dirty="0" smtClean="0">
                <a:solidFill>
                  <a:prstClr val="black"/>
                </a:solidFill>
              </a:rPr>
              <a:t>               -Tumor: &gt;1-2cm, tumors do </a:t>
            </a:r>
            <a:r>
              <a:rPr lang="en-US" dirty="0">
                <a:solidFill>
                  <a:prstClr val="black"/>
                </a:solidFill>
              </a:rPr>
              <a:t>not always </a:t>
            </a:r>
            <a:r>
              <a:rPr lang="en-US" dirty="0" smtClean="0">
                <a:solidFill>
                  <a:prstClr val="black"/>
                </a:solidFill>
              </a:rPr>
              <a:t>have sharp border (ex., carcinoma)</a:t>
            </a:r>
          </a:p>
          <a:p>
            <a:pPr marL="0" indent="0">
              <a:buNone/>
            </a:pPr>
            <a:r>
              <a:rPr lang="en-US" dirty="0" smtClean="0">
                <a:solidFill>
                  <a:prstClr val="black"/>
                </a:solidFill>
              </a:rPr>
              <a:t>4- Vesicle, Bulla:</a:t>
            </a:r>
            <a:r>
              <a:rPr lang="en-US" dirty="0">
                <a:solidFill>
                  <a:prstClr val="black"/>
                </a:solidFill>
              </a:rPr>
              <a:t> </a:t>
            </a:r>
            <a:r>
              <a:rPr lang="en-US" dirty="0" smtClean="0">
                <a:solidFill>
                  <a:prstClr val="black"/>
                </a:solidFill>
              </a:rPr>
              <a:t>circumscribed, </a:t>
            </a:r>
            <a:r>
              <a:rPr lang="en-GB" dirty="0" smtClean="0">
                <a:solidFill>
                  <a:prstClr val="black"/>
                </a:solidFill>
              </a:rPr>
              <a:t>elevated</a:t>
            </a:r>
            <a:r>
              <a:rPr lang="en-GB" dirty="0">
                <a:solidFill>
                  <a:prstClr val="black"/>
                </a:solidFill>
              </a:rPr>
              <a:t>, palpable</a:t>
            </a:r>
            <a:r>
              <a:rPr lang="en-GB" dirty="0" smtClean="0">
                <a:solidFill>
                  <a:prstClr val="black"/>
                </a:solidFill>
              </a:rPr>
              <a:t>, </a:t>
            </a:r>
            <a:r>
              <a:rPr lang="en-GB" dirty="0">
                <a:solidFill>
                  <a:prstClr val="black"/>
                </a:solidFill>
              </a:rPr>
              <a:t>mass</a:t>
            </a:r>
            <a:r>
              <a:rPr lang="en-GB" dirty="0" smtClean="0">
                <a:solidFill>
                  <a:prstClr val="black"/>
                </a:solidFill>
              </a:rPr>
              <a:t> containing serous fluid</a:t>
            </a:r>
          </a:p>
          <a:p>
            <a:pPr marL="0" indent="0">
              <a:buNone/>
            </a:pPr>
            <a:r>
              <a:rPr lang="en-GB" dirty="0">
                <a:solidFill>
                  <a:prstClr val="black"/>
                </a:solidFill>
              </a:rPr>
              <a:t> </a:t>
            </a:r>
            <a:r>
              <a:rPr lang="en-GB" dirty="0" smtClean="0">
                <a:solidFill>
                  <a:prstClr val="black"/>
                </a:solidFill>
              </a:rPr>
              <a:t>                                    -Vesicle: &lt;0.5cm (ex., Herpes simplex/zoster)</a:t>
            </a:r>
          </a:p>
          <a:p>
            <a:pPr marL="0" indent="0">
              <a:buNone/>
            </a:pPr>
            <a:r>
              <a:rPr lang="en-GB" dirty="0">
                <a:solidFill>
                  <a:prstClr val="black"/>
                </a:solidFill>
              </a:rPr>
              <a:t> </a:t>
            </a:r>
            <a:r>
              <a:rPr lang="en-GB" dirty="0" smtClean="0">
                <a:solidFill>
                  <a:prstClr val="black"/>
                </a:solidFill>
              </a:rPr>
              <a:t>                                    -Bulla: &gt;0.5cm (ex., contact dermatitis)</a:t>
            </a:r>
          </a:p>
        </p:txBody>
      </p:sp>
    </p:spTree>
    <p:extLst>
      <p:ext uri="{BB962C8B-B14F-4D97-AF65-F5344CB8AC3E}">
        <p14:creationId xmlns:p14="http://schemas.microsoft.com/office/powerpoint/2010/main" val="3122584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lstStyle/>
          <a:p>
            <a:pPr marL="0" indent="0">
              <a:buNone/>
            </a:pPr>
            <a:r>
              <a:rPr lang="en-GB" dirty="0" smtClean="0"/>
              <a:t>5- Wheal: Elevated mass with transient border; often irregular. (ex., insect bites).</a:t>
            </a:r>
          </a:p>
          <a:p>
            <a:pPr marL="0" indent="0">
              <a:buNone/>
            </a:pPr>
            <a:r>
              <a:rPr lang="en-GB" dirty="0" smtClean="0"/>
              <a:t>6- Pustule: pus-filled vesicle or bulla (ex., Acne).</a:t>
            </a:r>
          </a:p>
          <a:p>
            <a:pPr marL="0" indent="0">
              <a:buNone/>
            </a:pPr>
            <a:r>
              <a:rPr lang="en-GB" dirty="0" smtClean="0"/>
              <a:t>7- Cyst: encapsulated fluid-filled or semisolid mass in the subcutaneous tissue or dermis (ex., sebaceous cyst).</a:t>
            </a:r>
          </a:p>
          <a:p>
            <a:pPr marL="0" indent="0">
              <a:buNone/>
            </a:pPr>
            <a:r>
              <a:rPr lang="en-GB" b="1" dirty="0" smtClean="0">
                <a:solidFill>
                  <a:srgbClr val="FF0000"/>
                </a:solidFill>
              </a:rPr>
              <a:t>Secondary lesions</a:t>
            </a:r>
            <a:endParaRPr lang="en-US" b="1" dirty="0">
              <a:solidFill>
                <a:schemeClr val="tx1"/>
              </a:solidFill>
            </a:endParaRPr>
          </a:p>
          <a:p>
            <a:pPr marL="0" indent="0">
              <a:buNone/>
            </a:pPr>
            <a:r>
              <a:rPr lang="en-GB" dirty="0" smtClean="0">
                <a:solidFill>
                  <a:schemeClr val="tx1"/>
                </a:solidFill>
              </a:rPr>
              <a:t>1- Erosion: loss of superficial epidermis that does not extends into dermis; depressed, moist area (ex., ruptured vesicles)</a:t>
            </a:r>
          </a:p>
          <a:p>
            <a:pPr marL="0" indent="0">
              <a:buNone/>
            </a:pPr>
            <a:r>
              <a:rPr lang="en-GB" dirty="0" smtClean="0">
                <a:solidFill>
                  <a:schemeClr val="tx1"/>
                </a:solidFill>
              </a:rPr>
              <a:t>2- Ulcer: skin loss extending past epidermis; necrotic tissue loss; bleeding and scarring possible (ex., pressure ulcer).</a:t>
            </a:r>
          </a:p>
          <a:p>
            <a:pPr marL="0" indent="0">
              <a:buNone/>
            </a:pPr>
            <a:r>
              <a:rPr lang="en-GB" dirty="0" smtClean="0">
                <a:solidFill>
                  <a:schemeClr val="tx1"/>
                </a:solidFill>
              </a:rPr>
              <a:t>3- Fissure: linear cracks in the skin that may extend to the dermis (ex., chapped lips or hands).</a:t>
            </a:r>
          </a:p>
          <a:p>
            <a:pPr marL="0" indent="0">
              <a:buNone/>
            </a:pPr>
            <a:r>
              <a:rPr lang="en-GB" dirty="0" smtClean="0">
                <a:solidFill>
                  <a:schemeClr val="tx1"/>
                </a:solidFill>
              </a:rPr>
              <a:t>4- Scales: flakes secondary to desquamated, dead epithelium that may adhere to skin surface; color varies (silvery, white), texture varies (thick, fine) (ex., dandruff).</a:t>
            </a:r>
          </a:p>
          <a:p>
            <a:pPr marL="0" indent="0">
              <a:buNone/>
            </a:pPr>
            <a:r>
              <a:rPr lang="en-GB" dirty="0" smtClean="0">
                <a:solidFill>
                  <a:schemeClr val="tx1"/>
                </a:solidFill>
              </a:rPr>
              <a:t>5- Crust: dried residue of serum, blood, or pus on skin surface (ex., eczema)</a:t>
            </a:r>
            <a:endParaRPr lang="en-GB" dirty="0" smtClean="0">
              <a:solidFill>
                <a:srgbClr val="FF0000"/>
              </a:solidFill>
            </a:endParaRPr>
          </a:p>
        </p:txBody>
      </p:sp>
    </p:spTree>
    <p:extLst>
      <p:ext uri="{BB962C8B-B14F-4D97-AF65-F5344CB8AC3E}">
        <p14:creationId xmlns:p14="http://schemas.microsoft.com/office/powerpoint/2010/main" val="3001310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dirty="0" smtClean="0"/>
              <a:t>6- Scar: skin mark left after healing of a wound or lesion; represents replacement by connective tissue of the injured tissue. (ex., healed wound).</a:t>
            </a:r>
          </a:p>
          <a:p>
            <a:pPr marL="0" indent="0">
              <a:lnSpc>
                <a:spcPct val="150000"/>
              </a:lnSpc>
              <a:buNone/>
            </a:pPr>
            <a:r>
              <a:rPr lang="en-GB" dirty="0" smtClean="0"/>
              <a:t>7- Keloid: hypertrophied scar tissue secondary to excessive collagen formation during healing; elevated, irregular, red (ex., surgical incision).</a:t>
            </a:r>
          </a:p>
          <a:p>
            <a:pPr marL="0" indent="0">
              <a:lnSpc>
                <a:spcPct val="150000"/>
              </a:lnSpc>
              <a:buNone/>
            </a:pPr>
            <a:r>
              <a:rPr lang="en-GB" dirty="0" smtClean="0"/>
              <a:t>8- Atrophy: thin, transparent appearance of epidermis; loss of surface marketing; secondary to loss of collagen and elastin (ex., aged skin).</a:t>
            </a:r>
          </a:p>
          <a:p>
            <a:pPr marL="0" indent="0">
              <a:lnSpc>
                <a:spcPct val="150000"/>
              </a:lnSpc>
              <a:buNone/>
            </a:pPr>
            <a:r>
              <a:rPr lang="en-GB" dirty="0" smtClean="0"/>
              <a:t>9- Lichininfection: thickening and roughing of the skin or accentuated skin markings that may be secondary repeated irritation, rubbing, scratching (ex., contact dermatitis)</a:t>
            </a:r>
            <a:endParaRPr lang="en-US" dirty="0"/>
          </a:p>
        </p:txBody>
      </p:sp>
    </p:spTree>
    <p:extLst>
      <p:ext uri="{BB962C8B-B14F-4D97-AF65-F5344CB8AC3E}">
        <p14:creationId xmlns:p14="http://schemas.microsoft.com/office/powerpoint/2010/main" val="3423583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5519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16584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50000"/>
              </a:lnSpc>
              <a:buNone/>
            </a:pPr>
            <a:r>
              <a:rPr lang="en-GB" b="1" dirty="0" smtClean="0"/>
              <a:t>D- Assessing </a:t>
            </a:r>
            <a:r>
              <a:rPr lang="en-GB" b="1" dirty="0"/>
              <a:t>Vascularity and Hydration</a:t>
            </a:r>
            <a:br>
              <a:rPr lang="en-GB" b="1" dirty="0"/>
            </a:br>
            <a:r>
              <a:rPr lang="en-GB" dirty="0" smtClean="0"/>
              <a:t>1- Petechia: round red or purple macule. Small (1-2 mm). Secondary to extravasation. Associated with bleeding tendencies or emboli to skin.</a:t>
            </a:r>
          </a:p>
          <a:p>
            <a:pPr marL="0" indent="0">
              <a:lnSpc>
                <a:spcPct val="150000"/>
              </a:lnSpc>
              <a:buNone/>
            </a:pPr>
            <a:r>
              <a:rPr lang="en-GB" dirty="0" smtClean="0"/>
              <a:t>2- Ecchymosis: round or irregular macular lesion. Larger than petechia. Color varies and changes-black, yellow, and green hues. Secondary to blood extravasation. Associated with trauma, bleeding tendencies.</a:t>
            </a:r>
          </a:p>
          <a:p>
            <a:pPr marL="0" indent="0">
              <a:lnSpc>
                <a:spcPct val="150000"/>
              </a:lnSpc>
              <a:buNone/>
            </a:pPr>
            <a:r>
              <a:rPr lang="en-GB" dirty="0" smtClean="0"/>
              <a:t>3- Cherry angiomas: papular and round. Red or purple. Noted to extremities. May blanch with pressure. Normal age-related skin alteration. Usually not clinically significant.</a:t>
            </a:r>
          </a:p>
          <a:p>
            <a:pPr marL="0" indent="0">
              <a:lnSpc>
                <a:spcPct val="150000"/>
              </a:lnSpc>
              <a:buNone/>
            </a:pPr>
            <a:r>
              <a:rPr lang="en-GB" dirty="0" smtClean="0"/>
              <a:t> </a:t>
            </a:r>
            <a:endParaRPr lang="en-US" dirty="0"/>
          </a:p>
        </p:txBody>
      </p:sp>
    </p:spTree>
    <p:extLst>
      <p:ext uri="{BB962C8B-B14F-4D97-AF65-F5344CB8AC3E}">
        <p14:creationId xmlns:p14="http://schemas.microsoft.com/office/powerpoint/2010/main" val="379597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dirty="0" smtClean="0"/>
              <a:t>4- Spider angioma: red arteriole lesion. Central body with radiating branches. Noted on face, neck, arms, trunk. Rare below the waist. May blanch with pressure. Associated with liver disease, pregnancy, vitamin B deficiency.</a:t>
            </a:r>
          </a:p>
          <a:p>
            <a:pPr marL="0" indent="0">
              <a:lnSpc>
                <a:spcPct val="150000"/>
              </a:lnSpc>
              <a:buNone/>
            </a:pPr>
            <a:r>
              <a:rPr lang="en-GB" dirty="0" smtClean="0"/>
              <a:t>5- Venous Star: shape varies-spider like or linear. Color bluish or red. Does not blanch with pressure is applied. Noted on legs, anterior chest. Secondary to superficial dilation of venous vessels and capillaries. Associated with increased venous pressure states (varicosities). </a:t>
            </a:r>
            <a:endParaRPr lang="en-US" dirty="0"/>
          </a:p>
        </p:txBody>
      </p:sp>
    </p:spTree>
    <p:extLst>
      <p:ext uri="{BB962C8B-B14F-4D97-AF65-F5344CB8AC3E}">
        <p14:creationId xmlns:p14="http://schemas.microsoft.com/office/powerpoint/2010/main" val="23684833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nSpc>
                <a:spcPct val="150000"/>
              </a:lnSpc>
              <a:buNone/>
            </a:pPr>
            <a:r>
              <a:rPr lang="en-GB" b="1" dirty="0"/>
              <a:t>Assessing the Nails</a:t>
            </a:r>
            <a:br>
              <a:rPr lang="en-GB" b="1" dirty="0"/>
            </a:br>
            <a:r>
              <a:rPr lang="en-GB" dirty="0"/>
              <a:t>A brief inspection of the nails includes observation of configuration, </a:t>
            </a:r>
            <a:r>
              <a:rPr lang="en-GB" dirty="0" smtClean="0"/>
              <a:t>color, and </a:t>
            </a:r>
            <a:r>
              <a:rPr lang="en-GB" dirty="0"/>
              <a:t>consistency. </a:t>
            </a:r>
            <a:r>
              <a:rPr lang="en-GB" b="1" dirty="0" smtClean="0"/>
              <a:t>Beau </a:t>
            </a:r>
            <a:r>
              <a:rPr lang="en-GB" b="1" dirty="0"/>
              <a:t>lines</a:t>
            </a:r>
            <a:r>
              <a:rPr lang="en-GB" dirty="0"/>
              <a:t>, a transverse depression in the nails, may reflect retarded growth of the nail matrix because of severe illness or, more </a:t>
            </a:r>
            <a:r>
              <a:rPr lang="en-GB" dirty="0" smtClean="0"/>
              <a:t>commonly, local </a:t>
            </a:r>
            <a:r>
              <a:rPr lang="en-GB" dirty="0"/>
              <a:t>trauma. Ridging, hypertrophy, and other changes may also be </a:t>
            </a:r>
            <a:r>
              <a:rPr lang="en-GB" dirty="0" smtClean="0"/>
              <a:t>visible because </a:t>
            </a:r>
            <a:r>
              <a:rPr lang="en-GB" dirty="0"/>
              <a:t>of local trauma. </a:t>
            </a:r>
            <a:r>
              <a:rPr lang="en-GB" b="1" dirty="0"/>
              <a:t>Paronychia</a:t>
            </a:r>
            <a:r>
              <a:rPr lang="en-GB" dirty="0"/>
              <a:t>, an inflammation of the skin </a:t>
            </a:r>
            <a:r>
              <a:rPr lang="en-GB" dirty="0" smtClean="0"/>
              <a:t>around the </a:t>
            </a:r>
            <a:r>
              <a:rPr lang="en-GB" dirty="0"/>
              <a:t>nail, is usually accompanied by tenderness and erythema. </a:t>
            </a:r>
            <a:r>
              <a:rPr lang="en-GB" dirty="0" smtClean="0"/>
              <a:t>Pitted surface </a:t>
            </a:r>
            <a:r>
              <a:rPr lang="en-GB" dirty="0"/>
              <a:t>of the nails is a definite indication of psoriasis. </a:t>
            </a:r>
            <a:r>
              <a:rPr lang="en-GB" b="1" dirty="0"/>
              <a:t>Spoon-shaped</a:t>
            </a:r>
            <a:r>
              <a:rPr lang="en-GB" dirty="0"/>
              <a:t> </a:t>
            </a:r>
            <a:r>
              <a:rPr lang="en-GB" dirty="0" smtClean="0"/>
              <a:t>nails can </a:t>
            </a:r>
            <a:r>
              <a:rPr lang="en-GB" dirty="0"/>
              <a:t>indicate severe iron-deficiency anemia. The angle between the </a:t>
            </a:r>
            <a:r>
              <a:rPr lang="en-GB" dirty="0" smtClean="0"/>
              <a:t>normal nail </a:t>
            </a:r>
            <a:r>
              <a:rPr lang="en-GB" dirty="0"/>
              <a:t>and its base is 160 degrees. When palpated, the nail base is </a:t>
            </a:r>
            <a:r>
              <a:rPr lang="en-GB" dirty="0" smtClean="0"/>
              <a:t>usually firm</a:t>
            </a:r>
            <a:r>
              <a:rPr lang="en-GB" dirty="0"/>
              <a:t>. </a:t>
            </a:r>
            <a:r>
              <a:rPr lang="en-GB" b="1" dirty="0"/>
              <a:t>Clubbing of the nails </a:t>
            </a:r>
            <a:r>
              <a:rPr lang="en-GB" dirty="0"/>
              <a:t>is manifested by a straightening of the </a:t>
            </a:r>
            <a:r>
              <a:rPr lang="en-GB" dirty="0" smtClean="0"/>
              <a:t>normal angle </a:t>
            </a:r>
            <a:r>
              <a:rPr lang="en-GB" dirty="0"/>
              <a:t>(180 degrees or greater) </a:t>
            </a:r>
            <a:r>
              <a:rPr lang="en-GB" dirty="0" smtClean="0"/>
              <a:t>and softening </a:t>
            </a:r>
            <a:r>
              <a:rPr lang="en-GB" dirty="0"/>
              <a:t>of the nail base. </a:t>
            </a:r>
            <a:r>
              <a:rPr lang="en-GB" dirty="0" smtClean="0"/>
              <a:t>Clubbing can be a normal variant, but it is most often associated with pulmonary disease and can be a sign of chronic hypoxia.</a:t>
            </a:r>
            <a:endParaRPr lang="en-US" dirty="0"/>
          </a:p>
        </p:txBody>
      </p:sp>
    </p:spTree>
    <p:extLst>
      <p:ext uri="{BB962C8B-B14F-4D97-AF65-F5344CB8AC3E}">
        <p14:creationId xmlns:p14="http://schemas.microsoft.com/office/powerpoint/2010/main" val="1017635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b="1" dirty="0"/>
              <a:t>Assessing the Hair</a:t>
            </a:r>
            <a:br>
              <a:rPr lang="en-GB" b="1" dirty="0"/>
            </a:br>
            <a:r>
              <a:rPr lang="en-GB" dirty="0"/>
              <a:t>The hair assessment is carried out by inspection and palpation. Gloves </a:t>
            </a:r>
            <a:r>
              <a:rPr lang="en-GB" dirty="0" smtClean="0"/>
              <a:t>are worn </a:t>
            </a:r>
            <a:r>
              <a:rPr lang="en-GB" dirty="0"/>
              <a:t>by the examiner, and the examination room should be well </a:t>
            </a:r>
            <a:r>
              <a:rPr lang="en-GB" dirty="0" smtClean="0"/>
              <a:t>lighted. The </a:t>
            </a:r>
            <a:r>
              <a:rPr lang="en-GB" dirty="0"/>
              <a:t>hair is separated so that the condition of the skin underneath can </a:t>
            </a:r>
            <a:r>
              <a:rPr lang="en-GB" dirty="0" smtClean="0"/>
              <a:t>be easily </a:t>
            </a:r>
            <a:r>
              <a:rPr lang="en-GB" dirty="0"/>
              <a:t>seen. The examiner notes the color, texture, and distribution of </a:t>
            </a:r>
            <a:r>
              <a:rPr lang="en-GB" dirty="0" smtClean="0"/>
              <a:t>hair shafts</a:t>
            </a:r>
            <a:r>
              <a:rPr lang="en-GB" dirty="0"/>
              <a:t>. The wooden end of a cotton swab can be used to make small </a:t>
            </a:r>
            <a:r>
              <a:rPr lang="en-GB" dirty="0" smtClean="0"/>
              <a:t>parts in </a:t>
            </a:r>
            <a:r>
              <a:rPr lang="en-GB" dirty="0"/>
              <a:t>the hair so that the scalp can be inspected. Any abnormal </a:t>
            </a:r>
            <a:r>
              <a:rPr lang="en-GB" dirty="0" smtClean="0"/>
              <a:t>lesions, evidence </a:t>
            </a:r>
            <a:r>
              <a:rPr lang="en-GB" dirty="0"/>
              <a:t>of itching, inflammation, scaling, or signs of infestation (i.e., </a:t>
            </a:r>
            <a:r>
              <a:rPr lang="en-GB" dirty="0" smtClean="0"/>
              <a:t>lice or </a:t>
            </a:r>
            <a:r>
              <a:rPr lang="en-GB" dirty="0"/>
              <a:t>mites) are documented. </a:t>
            </a:r>
            <a:br>
              <a:rPr lang="en-GB" dirty="0"/>
            </a:br>
            <a:r>
              <a:rPr lang="en-US" dirty="0"/>
              <a:t/>
            </a:r>
            <a:br>
              <a:rPr lang="en-US" dirty="0"/>
            </a:br>
            <a:endParaRPr lang="en-US" dirty="0"/>
          </a:p>
        </p:txBody>
      </p:sp>
    </p:spTree>
    <p:extLst>
      <p:ext uri="{BB962C8B-B14F-4D97-AF65-F5344CB8AC3E}">
        <p14:creationId xmlns:p14="http://schemas.microsoft.com/office/powerpoint/2010/main" val="216355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944721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marL="0" indent="0">
              <a:lnSpc>
                <a:spcPct val="160000"/>
              </a:lnSpc>
              <a:buNone/>
            </a:pPr>
            <a:r>
              <a:rPr lang="en-GB" b="1" dirty="0"/>
              <a:t>1-</a:t>
            </a:r>
            <a:r>
              <a:rPr lang="en-GB" dirty="0"/>
              <a:t> </a:t>
            </a:r>
            <a:r>
              <a:rPr lang="en-US" b="1" dirty="0"/>
              <a:t>Color and Texture</a:t>
            </a:r>
            <a:endParaRPr lang="en-GB" dirty="0" smtClean="0"/>
          </a:p>
          <a:p>
            <a:pPr marL="0" indent="0">
              <a:lnSpc>
                <a:spcPct val="160000"/>
              </a:lnSpc>
              <a:buNone/>
            </a:pPr>
            <a:r>
              <a:rPr lang="en-GB" dirty="0" smtClean="0"/>
              <a:t>Natural </a:t>
            </a:r>
            <a:r>
              <a:rPr lang="en-GB" dirty="0"/>
              <a:t>hair color ranges from white to black. Hair begins to turn gray </a:t>
            </a:r>
            <a:r>
              <a:rPr lang="en-GB" dirty="0" smtClean="0"/>
              <a:t>or white </a:t>
            </a:r>
            <a:r>
              <a:rPr lang="en-GB" dirty="0"/>
              <a:t>with age, when loss of melanin in the hair shaft becomes </a:t>
            </a:r>
            <a:r>
              <a:rPr lang="en-GB" dirty="0" smtClean="0"/>
              <a:t>apparent. Loss </a:t>
            </a:r>
            <a:r>
              <a:rPr lang="en-GB" dirty="0"/>
              <a:t>of melanin in hair can occur at a younger age and may be due </a:t>
            </a:r>
            <a:r>
              <a:rPr lang="en-GB" dirty="0" smtClean="0"/>
              <a:t>to heredity </a:t>
            </a:r>
            <a:r>
              <a:rPr lang="en-GB" dirty="0"/>
              <a:t>or genetic traits. The person with </a:t>
            </a:r>
            <a:r>
              <a:rPr lang="en-GB" b="1" dirty="0"/>
              <a:t>albinism</a:t>
            </a:r>
            <a:r>
              <a:rPr lang="en-GB" dirty="0"/>
              <a:t> (i.e., partial </a:t>
            </a:r>
            <a:r>
              <a:rPr lang="en-GB" dirty="0" smtClean="0"/>
              <a:t>or complete </a:t>
            </a:r>
            <a:r>
              <a:rPr lang="en-GB" dirty="0"/>
              <a:t>absence of pigmentation) has a genetic predisposition to </a:t>
            </a:r>
            <a:r>
              <a:rPr lang="en-GB" dirty="0" smtClean="0"/>
              <a:t>white hair </a:t>
            </a:r>
            <a:r>
              <a:rPr lang="en-GB" dirty="0"/>
              <a:t>from birth. The natural state of the hair can be altered by using </a:t>
            </a:r>
            <a:r>
              <a:rPr lang="en-GB" dirty="0" smtClean="0"/>
              <a:t>hair dyes</a:t>
            </a:r>
            <a:r>
              <a:rPr lang="en-GB" dirty="0"/>
              <a:t>, bleaches, and curling or relaxing products. </a:t>
            </a:r>
            <a:r>
              <a:rPr lang="en-GB" dirty="0" smtClean="0"/>
              <a:t>For example</a:t>
            </a:r>
            <a:r>
              <a:rPr lang="en-GB" dirty="0"/>
              <a:t>, the use of straightening chemicals on the hair of most people </a:t>
            </a:r>
            <a:r>
              <a:rPr lang="en-GB" dirty="0" smtClean="0"/>
              <a:t>can cause </a:t>
            </a:r>
            <a:r>
              <a:rPr lang="en-GB" dirty="0"/>
              <a:t>extensive breakage and hair </a:t>
            </a:r>
            <a:r>
              <a:rPr lang="en-GB" dirty="0" smtClean="0"/>
              <a:t>loss.</a:t>
            </a:r>
            <a:r>
              <a:rPr lang="en-GB" dirty="0"/>
              <a:t> </a:t>
            </a:r>
            <a:r>
              <a:rPr lang="en-GB" dirty="0" smtClean="0"/>
              <a:t>The </a:t>
            </a:r>
            <a:r>
              <a:rPr lang="en-GB" dirty="0"/>
              <a:t>texture of scalp hair ranges from fine to coarse, silky to brittle, </a:t>
            </a:r>
            <a:r>
              <a:rPr lang="en-GB" dirty="0" smtClean="0"/>
              <a:t>oily to </a:t>
            </a:r>
            <a:r>
              <a:rPr lang="en-GB" dirty="0"/>
              <a:t>dry, and shiny to dull, and hair can be straight, curly, or kinky. </a:t>
            </a:r>
            <a:r>
              <a:rPr lang="en-GB" dirty="0" smtClean="0"/>
              <a:t>Dry, brittle </a:t>
            </a:r>
            <a:r>
              <a:rPr lang="en-GB" dirty="0"/>
              <a:t>hair may result from the overuse of hair dyes, hair dryers, </a:t>
            </a:r>
            <a:r>
              <a:rPr lang="en-GB" dirty="0" smtClean="0"/>
              <a:t>and curling </a:t>
            </a:r>
            <a:r>
              <a:rPr lang="en-GB" dirty="0"/>
              <a:t>irons or from endocrine disorders, such as thyroid </a:t>
            </a:r>
            <a:r>
              <a:rPr lang="en-GB" dirty="0" smtClean="0"/>
              <a:t>dysfunction. Oily </a:t>
            </a:r>
            <a:r>
              <a:rPr lang="en-GB" dirty="0"/>
              <a:t>hair is usually caused by increased secretion from </a:t>
            </a:r>
            <a:r>
              <a:rPr lang="en-GB" dirty="0" smtClean="0"/>
              <a:t>the sebaceous glands </a:t>
            </a:r>
            <a:r>
              <a:rPr lang="en-GB" dirty="0"/>
              <a:t>close to the scalp. </a:t>
            </a:r>
            <a:endParaRPr lang="en-GB" dirty="0" smtClean="0"/>
          </a:p>
        </p:txBody>
      </p:sp>
    </p:spTree>
    <p:extLst>
      <p:ext uri="{BB962C8B-B14F-4D97-AF65-F5344CB8AC3E}">
        <p14:creationId xmlns:p14="http://schemas.microsoft.com/office/powerpoint/2010/main" val="3331527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GB" b="1" dirty="0" smtClean="0"/>
              <a:t>2- Distribution</a:t>
            </a:r>
            <a:r>
              <a:rPr lang="en-GB" b="1" dirty="0"/>
              <a:t/>
            </a:r>
            <a:br>
              <a:rPr lang="en-GB" b="1" dirty="0"/>
            </a:br>
            <a:r>
              <a:rPr lang="en-GB" dirty="0"/>
              <a:t>Body hair distribution varies with location. Hair over most of the body </a:t>
            </a:r>
            <a:r>
              <a:rPr lang="en-GB" dirty="0" smtClean="0"/>
              <a:t>is fine</a:t>
            </a:r>
            <a:r>
              <a:rPr lang="en-GB" dirty="0"/>
              <a:t>, except in the axillae and pubic areas, where it is coarse. Pubic </a:t>
            </a:r>
            <a:r>
              <a:rPr lang="en-GB" dirty="0" smtClean="0"/>
              <a:t>hair, which develops </a:t>
            </a:r>
            <a:r>
              <a:rPr lang="en-GB" dirty="0"/>
              <a:t>at puberty, forms a diamond shape extending up to </a:t>
            </a:r>
            <a:r>
              <a:rPr lang="en-GB" dirty="0" smtClean="0"/>
              <a:t>the umbilicus </a:t>
            </a:r>
            <a:r>
              <a:rPr lang="en-GB" dirty="0"/>
              <a:t>in boys and men. Female pubic hair resembles an </a:t>
            </a:r>
            <a:r>
              <a:rPr lang="en-GB" dirty="0" smtClean="0"/>
              <a:t>inverted triangle</a:t>
            </a:r>
            <a:r>
              <a:rPr lang="en-GB" dirty="0"/>
              <a:t>. If the pattern found is more characteristic of the opposite </a:t>
            </a:r>
            <a:r>
              <a:rPr lang="en-GB" dirty="0" smtClean="0"/>
              <a:t>gender, it </a:t>
            </a:r>
            <a:r>
              <a:rPr lang="en-GB" dirty="0"/>
              <a:t>may indicate an endocrine disorder and further investigation is in </a:t>
            </a:r>
            <a:r>
              <a:rPr lang="en-GB" dirty="0" smtClean="0"/>
              <a:t>order. Men </a:t>
            </a:r>
            <a:r>
              <a:rPr lang="en-GB" dirty="0"/>
              <a:t>tend to have more body and facial hair than women. </a:t>
            </a:r>
            <a:endParaRPr lang="en-GB" dirty="0" smtClean="0"/>
          </a:p>
        </p:txBody>
      </p:sp>
    </p:spTree>
    <p:extLst>
      <p:ext uri="{BB962C8B-B14F-4D97-AF65-F5344CB8AC3E}">
        <p14:creationId xmlns:p14="http://schemas.microsoft.com/office/powerpoint/2010/main" val="3847350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US" b="1" dirty="0"/>
              <a:t>3</a:t>
            </a:r>
            <a:r>
              <a:rPr lang="en-US" b="1" dirty="0" smtClean="0"/>
              <a:t>- Hair </a:t>
            </a:r>
            <a:r>
              <a:rPr lang="en-US" b="1" dirty="0"/>
              <a:t>Loss</a:t>
            </a:r>
            <a:r>
              <a:rPr lang="en-US" dirty="0"/>
              <a:t> </a:t>
            </a:r>
            <a:br>
              <a:rPr lang="en-US" dirty="0"/>
            </a:br>
            <a:r>
              <a:rPr lang="en-GB" dirty="0"/>
              <a:t>The most common cause of hair loss is male pattern baldness (i.e</a:t>
            </a:r>
            <a:r>
              <a:rPr lang="en-GB" dirty="0" smtClean="0"/>
              <a:t>., androgenic </a:t>
            </a:r>
            <a:r>
              <a:rPr lang="en-GB" dirty="0"/>
              <a:t>alopecia), which affects more than half of the male </a:t>
            </a:r>
            <a:r>
              <a:rPr lang="en-GB" dirty="0" smtClean="0"/>
              <a:t>population and </a:t>
            </a:r>
            <a:r>
              <a:rPr lang="en-GB" dirty="0"/>
              <a:t>is believed to be related to heredity, aging, and androgen (</a:t>
            </a:r>
            <a:r>
              <a:rPr lang="en-GB" dirty="0" smtClean="0"/>
              <a:t>male hormone</a:t>
            </a:r>
            <a:r>
              <a:rPr lang="en-GB" dirty="0"/>
              <a:t>) levels. Androgen is necessary for male pattern baldness </a:t>
            </a:r>
            <a:r>
              <a:rPr lang="en-GB" dirty="0" smtClean="0"/>
              <a:t>to develop</a:t>
            </a:r>
            <a:r>
              <a:rPr lang="en-GB" dirty="0"/>
              <a:t>. The pattern of hair loss begins with receding of the hairline in </a:t>
            </a:r>
            <a:r>
              <a:rPr lang="en-GB" dirty="0" smtClean="0"/>
              <a:t>the frontal </a:t>
            </a:r>
            <a:r>
              <a:rPr lang="en-GB" dirty="0"/>
              <a:t>temporal area and may progress to gradual thinning and </a:t>
            </a:r>
            <a:r>
              <a:rPr lang="en-GB" dirty="0" smtClean="0"/>
              <a:t>complete loss </a:t>
            </a:r>
            <a:r>
              <a:rPr lang="en-GB" dirty="0"/>
              <a:t>of hair over the top of the scalp and crown. </a:t>
            </a:r>
            <a:r>
              <a:rPr lang="en-GB" dirty="0" smtClean="0"/>
              <a:t>Although </a:t>
            </a:r>
            <a:r>
              <a:rPr lang="en-GB" dirty="0"/>
              <a:t>androgenic alopecia </a:t>
            </a:r>
            <a:r>
              <a:rPr lang="en-GB" dirty="0" smtClean="0"/>
              <a:t>is considered </a:t>
            </a:r>
            <a:r>
              <a:rPr lang="en-GB" dirty="0"/>
              <a:t>a male </a:t>
            </a:r>
            <a:r>
              <a:rPr lang="en-GB" dirty="0" smtClean="0"/>
              <a:t>disorder. </a:t>
            </a:r>
            <a:r>
              <a:rPr lang="en-GB" dirty="0"/>
              <a:t>Most women tend to retain hair at the frontal </a:t>
            </a:r>
            <a:r>
              <a:rPr lang="en-GB" dirty="0" smtClean="0"/>
              <a:t>border and </a:t>
            </a:r>
            <a:r>
              <a:rPr lang="en-GB" dirty="0"/>
              <a:t>do not become completely </a:t>
            </a:r>
            <a:r>
              <a:rPr lang="en-GB" dirty="0" smtClean="0"/>
              <a:t>baldness.  </a:t>
            </a:r>
            <a:endParaRPr lang="en-US" dirty="0"/>
          </a:p>
        </p:txBody>
      </p:sp>
    </p:spTree>
    <p:extLst>
      <p:ext uri="{BB962C8B-B14F-4D97-AF65-F5344CB8AC3E}">
        <p14:creationId xmlns:p14="http://schemas.microsoft.com/office/powerpoint/2010/main" val="346577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lnSpc>
                <a:spcPct val="150000"/>
              </a:lnSpc>
              <a:buNone/>
            </a:pPr>
            <a:r>
              <a:rPr lang="en-GB" b="1" dirty="0" smtClean="0">
                <a:solidFill>
                  <a:srgbClr val="FF0000"/>
                </a:solidFill>
              </a:rPr>
              <a:t>Dermatitis</a:t>
            </a:r>
          </a:p>
          <a:p>
            <a:pPr marL="0" indent="0" algn="just">
              <a:lnSpc>
                <a:spcPct val="150000"/>
              </a:lnSpc>
              <a:buNone/>
            </a:pPr>
            <a:r>
              <a:rPr lang="en-GB" b="1" dirty="0">
                <a:solidFill>
                  <a:srgbClr val="FF0000"/>
                </a:solidFill>
              </a:rPr>
              <a:t>Irritant Contact </a:t>
            </a:r>
            <a:r>
              <a:rPr lang="en-GB" b="1" dirty="0" smtClean="0">
                <a:solidFill>
                  <a:srgbClr val="FF0000"/>
                </a:solidFill>
              </a:rPr>
              <a:t>Dermatitis</a:t>
            </a:r>
            <a:endParaRPr lang="en-US" b="1" dirty="0">
              <a:solidFill>
                <a:srgbClr val="FF0000"/>
              </a:solidFill>
            </a:endParaRPr>
          </a:p>
          <a:p>
            <a:pPr marL="0" indent="0">
              <a:lnSpc>
                <a:spcPct val="150000"/>
              </a:lnSpc>
              <a:buNone/>
            </a:pPr>
            <a:r>
              <a:rPr lang="en-GB" dirty="0"/>
              <a:t>Contact dermatitis (also called </a:t>
            </a:r>
            <a:r>
              <a:rPr lang="en-GB" i="1" dirty="0"/>
              <a:t>eczema</a:t>
            </a:r>
            <a:r>
              <a:rPr lang="en-GB" dirty="0"/>
              <a:t>) is an inflammatory reaction of </a:t>
            </a:r>
            <a:r>
              <a:rPr lang="en-GB" dirty="0" smtClean="0"/>
              <a:t>the skin </a:t>
            </a:r>
            <a:r>
              <a:rPr lang="en-GB" dirty="0"/>
              <a:t>to physical, chemical, or biologic agents. The epidermis is </a:t>
            </a:r>
            <a:r>
              <a:rPr lang="en-GB" dirty="0" smtClean="0"/>
              <a:t>damaged by </a:t>
            </a:r>
            <a:r>
              <a:rPr lang="en-GB" dirty="0"/>
              <a:t>repeated physical and chemical irritations. Contact dermatitis may be </a:t>
            </a:r>
            <a:r>
              <a:rPr lang="en-GB" dirty="0" smtClean="0"/>
              <a:t>of the </a:t>
            </a:r>
            <a:r>
              <a:rPr lang="en-GB" dirty="0"/>
              <a:t>primary irritant type, in which a </a:t>
            </a:r>
            <a:r>
              <a:rPr lang="en-GB" dirty="0" smtClean="0"/>
              <a:t>non allergic </a:t>
            </a:r>
            <a:r>
              <a:rPr lang="en-GB" dirty="0"/>
              <a:t>reaction results </a:t>
            </a:r>
            <a:r>
              <a:rPr lang="en-GB" dirty="0" smtClean="0"/>
              <a:t>from exposure </a:t>
            </a:r>
            <a:r>
              <a:rPr lang="en-GB" dirty="0"/>
              <a:t>to an irritating substance, or it may be an allergic </a:t>
            </a:r>
            <a:r>
              <a:rPr lang="en-GB" dirty="0" smtClean="0"/>
              <a:t>reaction resulting </a:t>
            </a:r>
            <a:r>
              <a:rPr lang="en-GB" dirty="0"/>
              <a:t>from exposure of sensitized people to contact </a:t>
            </a:r>
            <a:r>
              <a:rPr lang="en-GB" dirty="0" smtClean="0"/>
              <a:t>allergens. </a:t>
            </a:r>
          </a:p>
          <a:p>
            <a:pPr marL="0" indent="0">
              <a:lnSpc>
                <a:spcPct val="150000"/>
              </a:lnSpc>
              <a:buNone/>
            </a:pPr>
            <a:r>
              <a:rPr lang="en-GB" dirty="0"/>
              <a:t>Common causes of irritant dermatitis are soaps, detergents, </a:t>
            </a:r>
            <a:r>
              <a:rPr lang="en-GB" dirty="0" smtClean="0"/>
              <a:t>scouring compounds</a:t>
            </a:r>
            <a:r>
              <a:rPr lang="en-GB" dirty="0"/>
              <a:t>, and industrial chemicals. Predisposing factors </a:t>
            </a:r>
            <a:r>
              <a:rPr lang="en-GB" dirty="0" smtClean="0"/>
              <a:t>include extremes </a:t>
            </a:r>
            <a:r>
              <a:rPr lang="en-GB" dirty="0"/>
              <a:t>of heat and cold, frequent contact with soap and water, and a </a:t>
            </a:r>
            <a:r>
              <a:rPr lang="en-GB" dirty="0" smtClean="0"/>
              <a:t>pre-existing </a:t>
            </a:r>
            <a:r>
              <a:rPr lang="en-GB" dirty="0"/>
              <a:t>skin disease. Persons at risk include those whose </a:t>
            </a:r>
            <a:r>
              <a:rPr lang="en-GB" dirty="0" smtClean="0"/>
              <a:t>occupations require </a:t>
            </a:r>
            <a:r>
              <a:rPr lang="en-GB" dirty="0"/>
              <a:t>repeated handwashing (e.g., nurses) or repeated exposure to </a:t>
            </a:r>
            <a:r>
              <a:rPr lang="en-GB" dirty="0" smtClean="0"/>
              <a:t>food or </a:t>
            </a:r>
            <a:r>
              <a:rPr lang="en-GB" dirty="0"/>
              <a:t>other irritants (e.g., cleaners, hairdressers, food preparation workers</a:t>
            </a:r>
            <a:r>
              <a:rPr lang="en-GB" dirty="0" smtClean="0"/>
              <a:t>). Women </a:t>
            </a:r>
            <a:r>
              <a:rPr lang="en-GB" dirty="0"/>
              <a:t>tend to be affected more commonly than </a:t>
            </a:r>
            <a:r>
              <a:rPr lang="en-GB" dirty="0" smtClean="0"/>
              <a:t>men.</a:t>
            </a:r>
            <a:endParaRPr lang="en-US" b="1" dirty="0">
              <a:solidFill>
                <a:srgbClr val="FF0000"/>
              </a:solidFill>
            </a:endParaRPr>
          </a:p>
        </p:txBody>
      </p:sp>
    </p:spTree>
    <p:extLst>
      <p:ext uri="{BB962C8B-B14F-4D97-AF65-F5344CB8AC3E}">
        <p14:creationId xmlns:p14="http://schemas.microsoft.com/office/powerpoint/2010/main" val="11484378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858000"/>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b="1" dirty="0"/>
              <a:t>Clinical Manifestations</a:t>
            </a:r>
            <a:br>
              <a:rPr lang="en-GB" b="1" dirty="0"/>
            </a:br>
            <a:r>
              <a:rPr lang="en-GB" dirty="0"/>
              <a:t>The eruptions begin when the causative agent contacts the skin. The </a:t>
            </a:r>
            <a:r>
              <a:rPr lang="en-GB" dirty="0" smtClean="0"/>
              <a:t>first</a:t>
            </a:r>
            <a:r>
              <a:rPr lang="en-GB" dirty="0"/>
              <a:t> </a:t>
            </a:r>
            <a:r>
              <a:rPr lang="en-GB" dirty="0" smtClean="0"/>
              <a:t>reactions </a:t>
            </a:r>
            <a:r>
              <a:rPr lang="en-GB" dirty="0"/>
              <a:t>include pruritus, burning, and erythema, followed closely </a:t>
            </a:r>
            <a:r>
              <a:rPr lang="en-GB" dirty="0" smtClean="0"/>
              <a:t>by edema</a:t>
            </a:r>
            <a:r>
              <a:rPr lang="en-GB" dirty="0"/>
              <a:t>, papules, vesicles, and oozing or weeping. In the subacute </a:t>
            </a:r>
            <a:r>
              <a:rPr lang="en-GB" dirty="0" smtClean="0"/>
              <a:t>phase, these </a:t>
            </a:r>
            <a:r>
              <a:rPr lang="en-GB" dirty="0"/>
              <a:t>vesicular changes are less marked, and they alternate with </a:t>
            </a:r>
            <a:r>
              <a:rPr lang="en-GB" dirty="0" smtClean="0"/>
              <a:t>crusting, drying</a:t>
            </a:r>
            <a:r>
              <a:rPr lang="en-GB" dirty="0"/>
              <a:t>, fissuring, and peeling. If repeated reactions occur or if the </a:t>
            </a:r>
            <a:r>
              <a:rPr lang="en-GB" dirty="0" smtClean="0"/>
              <a:t>patient continually </a:t>
            </a:r>
            <a:r>
              <a:rPr lang="en-GB" dirty="0"/>
              <a:t>scratches the skin, lichenification and pigmentation </a:t>
            </a:r>
            <a:r>
              <a:rPr lang="en-GB" dirty="0" smtClean="0"/>
              <a:t>occur. Secondary </a:t>
            </a:r>
            <a:r>
              <a:rPr lang="en-GB" dirty="0"/>
              <a:t>bacterial invasion may follow </a:t>
            </a:r>
            <a:br>
              <a:rPr lang="en-GB" dirty="0"/>
            </a:br>
            <a:endParaRPr lang="en-US" dirty="0"/>
          </a:p>
        </p:txBody>
      </p:sp>
    </p:spTree>
    <p:extLst>
      <p:ext uri="{BB962C8B-B14F-4D97-AF65-F5344CB8AC3E}">
        <p14:creationId xmlns:p14="http://schemas.microsoft.com/office/powerpoint/2010/main" val="57131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50000"/>
              </a:lnSpc>
              <a:buNone/>
            </a:pPr>
            <a:r>
              <a:rPr lang="en-GB" b="1" dirty="0"/>
              <a:t>Medical Management</a:t>
            </a:r>
            <a:br>
              <a:rPr lang="en-GB" b="1" dirty="0"/>
            </a:br>
            <a:r>
              <a:rPr lang="en-GB" dirty="0"/>
              <a:t>The objectives of management are to soothe and heal the involved skin </a:t>
            </a:r>
            <a:r>
              <a:rPr lang="en-GB" dirty="0" smtClean="0"/>
              <a:t>and protect </a:t>
            </a:r>
            <a:r>
              <a:rPr lang="en-GB" dirty="0"/>
              <a:t>it from further damage. The distribution pattern of the reaction </a:t>
            </a:r>
            <a:r>
              <a:rPr lang="en-GB" dirty="0" smtClean="0"/>
              <a:t>is identified </a:t>
            </a:r>
            <a:r>
              <a:rPr lang="en-GB" dirty="0"/>
              <a:t>to differentiate between allergic and irritant contact dermatitis. </a:t>
            </a:r>
            <a:r>
              <a:rPr lang="en-GB" dirty="0" smtClean="0"/>
              <a:t>A detailed </a:t>
            </a:r>
            <a:r>
              <a:rPr lang="en-GB" dirty="0"/>
              <a:t>history is obtained. If possible, the offending irritant is </a:t>
            </a:r>
            <a:r>
              <a:rPr lang="en-GB" dirty="0" smtClean="0"/>
              <a:t>removed. Local </a:t>
            </a:r>
            <a:r>
              <a:rPr lang="en-GB" dirty="0"/>
              <a:t>irritation should be avoided, and soap is not generally used </a:t>
            </a:r>
            <a:r>
              <a:rPr lang="en-GB" dirty="0" smtClean="0"/>
              <a:t>until healing occurs.</a:t>
            </a:r>
            <a:r>
              <a:rPr lang="en-GB" dirty="0"/>
              <a:t> </a:t>
            </a:r>
            <a:r>
              <a:rPr lang="en-GB" dirty="0" smtClean="0"/>
              <a:t>Many </a:t>
            </a:r>
            <a:r>
              <a:rPr lang="en-GB" dirty="0"/>
              <a:t>preparations are advocated for relieving dermatitis. In general, </a:t>
            </a:r>
            <a:r>
              <a:rPr lang="en-GB" dirty="0" smtClean="0"/>
              <a:t>a barrier </a:t>
            </a:r>
            <a:r>
              <a:rPr lang="en-GB" dirty="0"/>
              <a:t>cream that contains ceramide (e.g., Impruv, CeraVe) </a:t>
            </a:r>
            <a:r>
              <a:rPr lang="en-GB" dirty="0" smtClean="0"/>
              <a:t>or dimethicone </a:t>
            </a:r>
            <a:r>
              <a:rPr lang="en-GB" dirty="0"/>
              <a:t>(e.g., Cetaphil) is used for small patches of erythema. A </a:t>
            </a:r>
            <a:r>
              <a:rPr lang="en-GB" dirty="0" smtClean="0"/>
              <a:t>thin layer </a:t>
            </a:r>
            <a:r>
              <a:rPr lang="en-GB" dirty="0"/>
              <a:t>of cream or ointment containing a corticosteroid is commonly </a:t>
            </a:r>
            <a:r>
              <a:rPr lang="en-GB" dirty="0" smtClean="0"/>
              <a:t>used, although </a:t>
            </a:r>
            <a:r>
              <a:rPr lang="en-GB" dirty="0"/>
              <a:t>the efficacy of corticosteroids has not been demonstrated </a:t>
            </a:r>
            <a:r>
              <a:rPr lang="en-GB" dirty="0" smtClean="0"/>
              <a:t>in research. </a:t>
            </a:r>
            <a:endParaRPr lang="en-US" dirty="0"/>
          </a:p>
        </p:txBody>
      </p:sp>
    </p:spTree>
    <p:extLst>
      <p:ext uri="{BB962C8B-B14F-4D97-AF65-F5344CB8AC3E}">
        <p14:creationId xmlns:p14="http://schemas.microsoft.com/office/powerpoint/2010/main" val="310303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836"/>
            <a:ext cx="12192000" cy="6968836"/>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GB" b="1" dirty="0" smtClean="0"/>
              <a:t>Prevention </a:t>
            </a:r>
          </a:p>
          <a:p>
            <a:pPr marL="0" indent="0">
              <a:buNone/>
            </a:pPr>
            <a:r>
              <a:rPr lang="en-GB" dirty="0" smtClean="0"/>
              <a:t>The </a:t>
            </a:r>
            <a:r>
              <a:rPr lang="en-GB" dirty="0"/>
              <a:t>nurse instructs the patient to:</a:t>
            </a:r>
          </a:p>
          <a:p>
            <a:pPr marL="0" indent="0">
              <a:buNone/>
            </a:pPr>
            <a:r>
              <a:rPr lang="en-GB" dirty="0" smtClean="0"/>
              <a:t>1- Study </a:t>
            </a:r>
            <a:r>
              <a:rPr lang="en-GB" dirty="0"/>
              <a:t>the pattern and location of your dermatitis and think </a:t>
            </a:r>
            <a:r>
              <a:rPr lang="en-GB" dirty="0" smtClean="0"/>
              <a:t>about which </a:t>
            </a:r>
            <a:r>
              <a:rPr lang="en-GB" dirty="0"/>
              <a:t>things have touched your skin and which things may </a:t>
            </a:r>
            <a:r>
              <a:rPr lang="en-GB" dirty="0" smtClean="0"/>
              <a:t>have caused </a:t>
            </a:r>
            <a:r>
              <a:rPr lang="en-GB" dirty="0"/>
              <a:t>the problem; try to avoid contact with these materials.</a:t>
            </a:r>
          </a:p>
          <a:p>
            <a:pPr marL="0" indent="0">
              <a:buNone/>
            </a:pPr>
            <a:r>
              <a:rPr lang="en-GB" dirty="0" smtClean="0"/>
              <a:t>2- Avoid </a:t>
            </a:r>
            <a:r>
              <a:rPr lang="en-GB" dirty="0"/>
              <a:t>heat, soap, and rubbing, all of which are external irritants.</a:t>
            </a:r>
          </a:p>
          <a:p>
            <a:pPr marL="0" indent="0">
              <a:buNone/>
            </a:pPr>
            <a:r>
              <a:rPr lang="en-GB" dirty="0" smtClean="0"/>
              <a:t>3- Choose </a:t>
            </a:r>
            <a:r>
              <a:rPr lang="en-GB" dirty="0"/>
              <a:t>bath soaps, laundry detergents, and cosmetics that do </a:t>
            </a:r>
            <a:r>
              <a:rPr lang="en-GB" dirty="0" smtClean="0"/>
              <a:t>not contain </a:t>
            </a:r>
            <a:r>
              <a:rPr lang="en-GB" dirty="0"/>
              <a:t>fragrance.</a:t>
            </a:r>
          </a:p>
          <a:p>
            <a:pPr marL="0" indent="0">
              <a:buNone/>
            </a:pPr>
            <a:r>
              <a:rPr lang="en-GB" dirty="0" smtClean="0"/>
              <a:t>4- Avoid </a:t>
            </a:r>
            <a:r>
              <a:rPr lang="en-GB" dirty="0"/>
              <a:t>using a fabric softener dryer sheet (Bounce, Cling Free). </a:t>
            </a:r>
            <a:r>
              <a:rPr lang="en-GB" dirty="0" smtClean="0"/>
              <a:t>Fabric softeners </a:t>
            </a:r>
            <a:r>
              <a:rPr lang="en-GB" dirty="0"/>
              <a:t>that are added to the washer may be used.</a:t>
            </a:r>
          </a:p>
          <a:p>
            <a:pPr marL="0" indent="0">
              <a:buNone/>
            </a:pPr>
            <a:r>
              <a:rPr lang="en-GB" dirty="0" smtClean="0"/>
              <a:t>5- Avoid </a:t>
            </a:r>
            <a:r>
              <a:rPr lang="en-GB" dirty="0"/>
              <a:t>topical medications, lotions, or ointments, except </a:t>
            </a:r>
            <a:r>
              <a:rPr lang="en-GB" dirty="0" smtClean="0"/>
              <a:t>those specifically </a:t>
            </a:r>
            <a:r>
              <a:rPr lang="en-GB" dirty="0"/>
              <a:t>prescribed for your condition.</a:t>
            </a:r>
          </a:p>
          <a:p>
            <a:pPr marL="0" indent="0">
              <a:buNone/>
            </a:pPr>
            <a:r>
              <a:rPr lang="en-GB" dirty="0" smtClean="0"/>
              <a:t>6- Wash </a:t>
            </a:r>
            <a:r>
              <a:rPr lang="en-GB" dirty="0"/>
              <a:t>your skin thoroughly immediately after exposure to </a:t>
            </a:r>
            <a:r>
              <a:rPr lang="en-GB" dirty="0" smtClean="0"/>
              <a:t>possible irritants</a:t>
            </a:r>
            <a:r>
              <a:rPr lang="en-GB" dirty="0"/>
              <a:t>.</a:t>
            </a:r>
          </a:p>
          <a:p>
            <a:pPr marL="0" indent="0">
              <a:buNone/>
            </a:pPr>
            <a:r>
              <a:rPr lang="en-GB" dirty="0"/>
              <a:t>Ensure that when wearing gloves (such as for washing dishes </a:t>
            </a:r>
            <a:r>
              <a:rPr lang="en-GB" dirty="0" smtClean="0"/>
              <a:t>or general </a:t>
            </a:r>
            <a:r>
              <a:rPr lang="en-GB" dirty="0"/>
              <a:t>cleaning), they are cotton lined. Do not wear them more </a:t>
            </a:r>
            <a:r>
              <a:rPr lang="en-GB" dirty="0" smtClean="0"/>
              <a:t>than 15 </a:t>
            </a:r>
            <a:r>
              <a:rPr lang="en-GB" dirty="0"/>
              <a:t>or 20 minutes at a time.</a:t>
            </a:r>
            <a:endParaRPr lang="en-US" dirty="0"/>
          </a:p>
        </p:txBody>
      </p:sp>
    </p:spTree>
    <p:extLst>
      <p:ext uri="{BB962C8B-B14F-4D97-AF65-F5344CB8AC3E}">
        <p14:creationId xmlns:p14="http://schemas.microsoft.com/office/powerpoint/2010/main" val="3868378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7800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en-GB" b="1" dirty="0">
                <a:solidFill>
                  <a:srgbClr val="FF0000"/>
                </a:solidFill>
                <a:cs typeface="Times New Roman" panose="02020603050405020304" pitchFamily="18" charset="0"/>
              </a:rPr>
              <a:t>Epidermis</a:t>
            </a:r>
          </a:p>
          <a:p>
            <a:pPr marL="0" indent="0" algn="just">
              <a:lnSpc>
                <a:spcPct val="150000"/>
              </a:lnSpc>
              <a:buNone/>
            </a:pPr>
            <a:r>
              <a:rPr lang="en-GB" dirty="0">
                <a:solidFill>
                  <a:schemeClr val="tx1"/>
                </a:solidFill>
                <a:cs typeface="Times New Roman" panose="02020603050405020304" pitchFamily="18" charset="0"/>
              </a:rPr>
              <a:t>The epidermis, which is contiguous with the mucous membranes and </a:t>
            </a:r>
            <a:r>
              <a:rPr lang="en-GB" dirty="0" smtClean="0">
                <a:solidFill>
                  <a:schemeClr val="tx1"/>
                </a:solidFill>
                <a:cs typeface="Times New Roman" panose="02020603050405020304" pitchFamily="18" charset="0"/>
              </a:rPr>
              <a:t>the lining </a:t>
            </a:r>
            <a:r>
              <a:rPr lang="en-GB" dirty="0">
                <a:solidFill>
                  <a:schemeClr val="tx1"/>
                </a:solidFill>
                <a:cs typeface="Times New Roman" panose="02020603050405020304" pitchFamily="18" charset="0"/>
              </a:rPr>
              <a:t>of the ear canals, consists of live, continuously dividing cells </a:t>
            </a:r>
            <a:r>
              <a:rPr lang="en-GB" dirty="0" smtClean="0">
                <a:solidFill>
                  <a:schemeClr val="tx1"/>
                </a:solidFill>
                <a:cs typeface="Times New Roman" panose="02020603050405020304" pitchFamily="18" charset="0"/>
              </a:rPr>
              <a:t>called </a:t>
            </a:r>
            <a:r>
              <a:rPr lang="en-GB" b="1" dirty="0" smtClean="0">
                <a:solidFill>
                  <a:schemeClr val="tx1"/>
                </a:solidFill>
                <a:cs typeface="Times New Roman" panose="02020603050405020304" pitchFamily="18" charset="0"/>
              </a:rPr>
              <a:t>keratinocytes</a:t>
            </a:r>
            <a:r>
              <a:rPr lang="en-GB" dirty="0">
                <a:solidFill>
                  <a:schemeClr val="tx1"/>
                </a:solidFill>
                <a:cs typeface="Times New Roman" panose="02020603050405020304" pitchFamily="18" charset="0"/>
              </a:rPr>
              <a:t>, which differentiate and randomly migrate upward. </a:t>
            </a:r>
            <a:r>
              <a:rPr lang="en-GB" dirty="0" smtClean="0">
                <a:solidFill>
                  <a:schemeClr val="tx1"/>
                </a:solidFill>
                <a:cs typeface="Times New Roman" panose="02020603050405020304" pitchFamily="18" charset="0"/>
              </a:rPr>
              <a:t>These cells </a:t>
            </a:r>
            <a:r>
              <a:rPr lang="en-GB" dirty="0">
                <a:solidFill>
                  <a:schemeClr val="tx1"/>
                </a:solidFill>
                <a:cs typeface="Times New Roman" panose="02020603050405020304" pitchFamily="18" charset="0"/>
              </a:rPr>
              <a:t>synthesize keratin; eventually they become metabolically inactive </a:t>
            </a:r>
            <a:r>
              <a:rPr lang="en-GB" dirty="0" smtClean="0">
                <a:solidFill>
                  <a:schemeClr val="tx1"/>
                </a:solidFill>
                <a:cs typeface="Times New Roman" panose="02020603050405020304" pitchFamily="18" charset="0"/>
              </a:rPr>
              <a:t>and form </a:t>
            </a:r>
            <a:r>
              <a:rPr lang="en-GB" dirty="0">
                <a:solidFill>
                  <a:schemeClr val="tx1"/>
                </a:solidFill>
                <a:cs typeface="Times New Roman" panose="02020603050405020304" pitchFamily="18" charset="0"/>
              </a:rPr>
              <a:t>a thick and protective outer layer. This external layer, called </a:t>
            </a:r>
            <a:r>
              <a:rPr lang="en-GB" dirty="0" smtClean="0">
                <a:solidFill>
                  <a:schemeClr val="tx1"/>
                </a:solidFill>
                <a:cs typeface="Times New Roman" panose="02020603050405020304" pitchFamily="18" charset="0"/>
              </a:rPr>
              <a:t>the </a:t>
            </a:r>
            <a:r>
              <a:rPr lang="en-GB" b="1" dirty="0" smtClean="0">
                <a:solidFill>
                  <a:schemeClr val="tx1"/>
                </a:solidFill>
                <a:cs typeface="Times New Roman" panose="02020603050405020304" pitchFamily="18" charset="0"/>
              </a:rPr>
              <a:t>stratum </a:t>
            </a:r>
            <a:r>
              <a:rPr lang="en-GB" b="1" dirty="0">
                <a:solidFill>
                  <a:schemeClr val="tx1"/>
                </a:solidFill>
                <a:cs typeface="Times New Roman" panose="02020603050405020304" pitchFamily="18" charset="0"/>
              </a:rPr>
              <a:t>corneum</a:t>
            </a:r>
            <a:r>
              <a:rPr lang="en-GB" dirty="0">
                <a:solidFill>
                  <a:schemeClr val="tx1"/>
                </a:solidFill>
                <a:cs typeface="Times New Roman" panose="02020603050405020304" pitchFamily="18" charset="0"/>
              </a:rPr>
              <a:t>, is almost completely replaced every 3 to 4 weeks. </a:t>
            </a:r>
            <a:r>
              <a:rPr lang="en-GB" dirty="0" smtClean="0">
                <a:solidFill>
                  <a:schemeClr val="tx1"/>
                </a:solidFill>
                <a:cs typeface="Times New Roman" panose="02020603050405020304" pitchFamily="18" charset="0"/>
              </a:rPr>
              <a:t>The dead </a:t>
            </a:r>
            <a:r>
              <a:rPr lang="en-GB" dirty="0">
                <a:solidFill>
                  <a:schemeClr val="tx1"/>
                </a:solidFill>
                <a:cs typeface="Times New Roman" panose="02020603050405020304" pitchFamily="18" charset="0"/>
              </a:rPr>
              <a:t>cells contain large amounts of </a:t>
            </a:r>
            <a:r>
              <a:rPr lang="en-GB" b="1" dirty="0">
                <a:solidFill>
                  <a:schemeClr val="tx1"/>
                </a:solidFill>
                <a:cs typeface="Times New Roman" panose="02020603050405020304" pitchFamily="18" charset="0"/>
              </a:rPr>
              <a:t>keratin</a:t>
            </a:r>
            <a:r>
              <a:rPr lang="en-GB" dirty="0">
                <a:solidFill>
                  <a:schemeClr val="tx1"/>
                </a:solidFill>
                <a:cs typeface="Times New Roman" panose="02020603050405020304" pitchFamily="18" charset="0"/>
              </a:rPr>
              <a:t>, an insoluble, fibrous </a:t>
            </a:r>
            <a:r>
              <a:rPr lang="en-GB" dirty="0" smtClean="0">
                <a:solidFill>
                  <a:schemeClr val="tx1"/>
                </a:solidFill>
                <a:cs typeface="Times New Roman" panose="02020603050405020304" pitchFamily="18" charset="0"/>
              </a:rPr>
              <a:t>protein that </a:t>
            </a:r>
            <a:r>
              <a:rPr lang="en-GB" dirty="0">
                <a:solidFill>
                  <a:schemeClr val="tx1"/>
                </a:solidFill>
                <a:cs typeface="Times New Roman" panose="02020603050405020304" pitchFamily="18" charset="0"/>
              </a:rPr>
              <a:t>forms the outer barrier of the skin and has the capacity to </a:t>
            </a:r>
            <a:r>
              <a:rPr lang="en-GB" dirty="0" smtClean="0">
                <a:solidFill>
                  <a:schemeClr val="tx1"/>
                </a:solidFill>
                <a:cs typeface="Times New Roman" panose="02020603050405020304" pitchFamily="18" charset="0"/>
              </a:rPr>
              <a:t>repel pathogens </a:t>
            </a:r>
            <a:r>
              <a:rPr lang="en-GB" dirty="0">
                <a:solidFill>
                  <a:schemeClr val="tx1"/>
                </a:solidFill>
                <a:cs typeface="Times New Roman" panose="02020603050405020304" pitchFamily="18" charset="0"/>
              </a:rPr>
              <a:t>and prevent excessive fluid loss from the body. </a:t>
            </a:r>
            <a:r>
              <a:rPr lang="en-GB" b="1" dirty="0">
                <a:solidFill>
                  <a:schemeClr val="tx1"/>
                </a:solidFill>
                <a:cs typeface="Times New Roman" panose="02020603050405020304" pitchFamily="18" charset="0"/>
              </a:rPr>
              <a:t>Keratin</a:t>
            </a:r>
            <a:r>
              <a:rPr lang="en-GB" dirty="0">
                <a:solidFill>
                  <a:schemeClr val="tx1"/>
                </a:solidFill>
                <a:cs typeface="Times New Roman" panose="02020603050405020304" pitchFamily="18" charset="0"/>
              </a:rPr>
              <a:t> is </a:t>
            </a:r>
            <a:r>
              <a:rPr lang="en-GB" dirty="0" smtClean="0">
                <a:solidFill>
                  <a:schemeClr val="tx1"/>
                </a:solidFill>
                <a:cs typeface="Times New Roman" panose="02020603050405020304" pitchFamily="18" charset="0"/>
              </a:rPr>
              <a:t>the principal </a:t>
            </a:r>
            <a:r>
              <a:rPr lang="en-GB" dirty="0">
                <a:solidFill>
                  <a:schemeClr val="tx1"/>
                </a:solidFill>
                <a:cs typeface="Times New Roman" panose="02020603050405020304" pitchFamily="18" charset="0"/>
              </a:rPr>
              <a:t>hardening ingredient of the hair and nails.</a:t>
            </a:r>
            <a:endParaRPr lang="en-US"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47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2191999" cy="6858000"/>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GB" b="1" dirty="0"/>
              <a:t>Melanocytes</a:t>
            </a:r>
            <a:r>
              <a:rPr lang="en-GB" dirty="0"/>
              <a:t> are the special cells of the epidermis that are </a:t>
            </a:r>
            <a:r>
              <a:rPr lang="en-GB" dirty="0" smtClean="0"/>
              <a:t>primarily involved </a:t>
            </a:r>
            <a:r>
              <a:rPr lang="en-GB" dirty="0"/>
              <a:t>in producing the pigment </a:t>
            </a:r>
            <a:r>
              <a:rPr lang="en-GB" b="1" dirty="0"/>
              <a:t>melanin</a:t>
            </a:r>
            <a:r>
              <a:rPr lang="en-GB" dirty="0"/>
              <a:t>, which colors the skin </a:t>
            </a:r>
            <a:r>
              <a:rPr lang="en-GB" dirty="0" smtClean="0"/>
              <a:t>and hair</a:t>
            </a:r>
            <a:r>
              <a:rPr lang="en-GB" dirty="0"/>
              <a:t>. An individual’s normal skin color is determined by the amount </a:t>
            </a:r>
            <a:r>
              <a:rPr lang="en-GB" dirty="0" smtClean="0"/>
              <a:t>of melanin </a:t>
            </a:r>
            <a:r>
              <a:rPr lang="en-GB" dirty="0"/>
              <a:t>produced. Most of the skin of people who are dark skinned </a:t>
            </a:r>
            <a:r>
              <a:rPr lang="en-GB" dirty="0" smtClean="0"/>
              <a:t>and the </a:t>
            </a:r>
            <a:r>
              <a:rPr lang="en-GB" dirty="0"/>
              <a:t>darker areas of the skin on people who are light skinned (e.g., </a:t>
            </a:r>
            <a:r>
              <a:rPr lang="en-GB" dirty="0" smtClean="0"/>
              <a:t>the nipple</a:t>
            </a:r>
            <a:r>
              <a:rPr lang="en-GB" dirty="0"/>
              <a:t>) contain larger amounts of melanin and are not related to </a:t>
            </a:r>
            <a:r>
              <a:rPr lang="en-GB" dirty="0" smtClean="0"/>
              <a:t>numbers of </a:t>
            </a:r>
            <a:r>
              <a:rPr lang="en-GB" dirty="0" smtClean="0"/>
              <a:t>melanocytes.</a:t>
            </a:r>
          </a:p>
          <a:p>
            <a:pPr marL="0" indent="0">
              <a:lnSpc>
                <a:spcPct val="150000"/>
              </a:lnSpc>
              <a:buNone/>
            </a:pPr>
            <a:r>
              <a:rPr lang="en-GB" dirty="0"/>
              <a:t>Production of melanin is influenced by a number of factors including a hormone secreted from the hypothalamus of the brain called </a:t>
            </a:r>
            <a:r>
              <a:rPr lang="en-GB" b="1" dirty="0"/>
              <a:t>melanocyte stimulating hormone.</a:t>
            </a:r>
            <a:r>
              <a:rPr lang="en-GB" dirty="0"/>
              <a:t> It is believed that melanin production responds in a protective manner with ultraviolet light in sunlight. </a:t>
            </a:r>
          </a:p>
          <a:p>
            <a:pPr marL="0" indent="0">
              <a:lnSpc>
                <a:spcPct val="150000"/>
              </a:lnSpc>
              <a:buNone/>
            </a:pPr>
            <a:endParaRPr lang="en-GB" dirty="0"/>
          </a:p>
        </p:txBody>
      </p:sp>
    </p:spTree>
    <p:extLst>
      <p:ext uri="{BB962C8B-B14F-4D97-AF65-F5344CB8AC3E}">
        <p14:creationId xmlns:p14="http://schemas.microsoft.com/office/powerpoint/2010/main" val="1532731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6857999"/>
          </a:xfrm>
        </p:spPr>
        <p:style>
          <a:lnRef idx="2">
            <a:schemeClr val="accent1"/>
          </a:lnRef>
          <a:fillRef idx="1">
            <a:schemeClr val="lt1"/>
          </a:fillRef>
          <a:effectRef idx="0">
            <a:schemeClr val="accent1"/>
          </a:effectRef>
          <a:fontRef idx="minor">
            <a:schemeClr val="dk1"/>
          </a:fontRef>
        </p:style>
        <p:txBody>
          <a:bodyPr/>
          <a:lstStyle/>
          <a:p>
            <a:pPr marL="0" indent="0">
              <a:lnSpc>
                <a:spcPct val="150000"/>
              </a:lnSpc>
              <a:buNone/>
            </a:pPr>
            <a:r>
              <a:rPr lang="en-GB" b="1" dirty="0"/>
              <a:t>Dermis</a:t>
            </a:r>
            <a:br>
              <a:rPr lang="en-GB" b="1" dirty="0"/>
            </a:br>
            <a:r>
              <a:rPr lang="en-GB" dirty="0"/>
              <a:t>The dermis makes up the largest portion of the skin, the connective </a:t>
            </a:r>
            <a:r>
              <a:rPr lang="en-GB" dirty="0" smtClean="0"/>
              <a:t>tissue between </a:t>
            </a:r>
            <a:r>
              <a:rPr lang="en-GB" dirty="0"/>
              <a:t>the epidermis and subcutaneous tissue. It provides strength </a:t>
            </a:r>
            <a:r>
              <a:rPr lang="en-GB" dirty="0" smtClean="0"/>
              <a:t>and structure </a:t>
            </a:r>
            <a:r>
              <a:rPr lang="en-GB" dirty="0"/>
              <a:t>in the form of collagen and elastic fibers. It is composed of </a:t>
            </a:r>
            <a:r>
              <a:rPr lang="en-GB" dirty="0" smtClean="0"/>
              <a:t>two layers</a:t>
            </a:r>
            <a:r>
              <a:rPr lang="en-GB" dirty="0"/>
              <a:t>: papillary and reticular. Collagen fibers are loosely organized in </a:t>
            </a:r>
            <a:r>
              <a:rPr lang="en-GB" dirty="0" smtClean="0"/>
              <a:t>the papillary </a:t>
            </a:r>
            <a:r>
              <a:rPr lang="en-GB" dirty="0"/>
              <a:t>dermis and are more tightly packed in the reticular dermis. </a:t>
            </a:r>
            <a:r>
              <a:rPr lang="en-GB" dirty="0" smtClean="0"/>
              <a:t>The dermis </a:t>
            </a:r>
            <a:r>
              <a:rPr lang="en-GB" dirty="0"/>
              <a:t>also contains blood and lymph vessels, nerves, sweat </a:t>
            </a:r>
            <a:r>
              <a:rPr lang="en-GB" dirty="0" smtClean="0"/>
              <a:t>and sebaceous </a:t>
            </a:r>
            <a:r>
              <a:rPr lang="en-GB" dirty="0"/>
              <a:t>glands, and hair roots. </a:t>
            </a:r>
            <a:br>
              <a:rPr lang="en-GB" dirty="0"/>
            </a:br>
            <a:endParaRPr lang="en-US" b="1" dirty="0">
              <a:solidFill>
                <a:srgbClr val="FF0000"/>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326003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855"/>
            <a:ext cx="12191999" cy="6857999"/>
          </a:xfrm>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150000"/>
              </a:lnSpc>
              <a:buNone/>
            </a:pPr>
            <a:r>
              <a:rPr lang="en-GB" b="1" dirty="0"/>
              <a:t>Subcutaneous Tissue</a:t>
            </a:r>
            <a:br>
              <a:rPr lang="en-GB" b="1" dirty="0"/>
            </a:br>
            <a:r>
              <a:rPr lang="en-GB" dirty="0"/>
              <a:t>The subcutaneous tissue, or hypodermis, is the innermost layer of the </a:t>
            </a:r>
            <a:r>
              <a:rPr lang="en-GB" dirty="0" smtClean="0"/>
              <a:t>skin. It </a:t>
            </a:r>
            <a:r>
              <a:rPr lang="en-GB" dirty="0"/>
              <a:t>is primarily adipose and connective tissue, which provides a </a:t>
            </a:r>
            <a:r>
              <a:rPr lang="en-GB" dirty="0" smtClean="0"/>
              <a:t>cushion between </a:t>
            </a:r>
            <a:r>
              <a:rPr lang="en-GB" dirty="0"/>
              <a:t>the skin layers and the muscles and bones. This layer also </a:t>
            </a:r>
            <a:r>
              <a:rPr lang="en-GB" dirty="0" smtClean="0"/>
              <a:t>protects the </a:t>
            </a:r>
            <a:r>
              <a:rPr lang="en-GB" dirty="0"/>
              <a:t>nerve and vascular structures that transect the layers. It promotes </a:t>
            </a:r>
            <a:r>
              <a:rPr lang="en-GB" dirty="0" smtClean="0"/>
              <a:t>skin mobility</a:t>
            </a:r>
            <a:r>
              <a:rPr lang="en-GB" dirty="0"/>
              <a:t>, molds body contours, and insulates the body. The </a:t>
            </a:r>
            <a:r>
              <a:rPr lang="en-GB" dirty="0" smtClean="0"/>
              <a:t>subcutaneous tissues </a:t>
            </a:r>
            <a:r>
              <a:rPr lang="en-GB" dirty="0"/>
              <a:t>and the amount of fat deposited are important factors in </a:t>
            </a:r>
            <a:r>
              <a:rPr lang="en-GB" dirty="0" smtClean="0"/>
              <a:t>body temperature </a:t>
            </a:r>
            <a:r>
              <a:rPr lang="en-GB" dirty="0"/>
              <a:t>regulation. </a:t>
            </a:r>
            <a:br>
              <a:rPr lang="en-GB" dirty="0"/>
            </a:br>
            <a:endParaRPr lang="en-US" sz="2600" dirty="0"/>
          </a:p>
        </p:txBody>
      </p:sp>
    </p:spTree>
    <p:extLst>
      <p:ext uri="{BB962C8B-B14F-4D97-AF65-F5344CB8AC3E}">
        <p14:creationId xmlns:p14="http://schemas.microsoft.com/office/powerpoint/2010/main" val="360748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0" indent="0">
              <a:lnSpc>
                <a:spcPct val="150000"/>
              </a:lnSpc>
              <a:buNone/>
            </a:pPr>
            <a:r>
              <a:rPr lang="en-GB" b="1" dirty="0"/>
              <a:t>Hair</a:t>
            </a:r>
            <a:r>
              <a:rPr lang="en-GB" sz="2400" b="1" dirty="0"/>
              <a:t/>
            </a:r>
            <a:br>
              <a:rPr lang="en-GB" sz="2400" b="1" dirty="0"/>
            </a:br>
            <a:r>
              <a:rPr lang="en-GB" dirty="0"/>
              <a:t>An outgrowth of the skin, hair is present over the entire body except </a:t>
            </a:r>
            <a:r>
              <a:rPr lang="en-GB" dirty="0" smtClean="0"/>
              <a:t>for the </a:t>
            </a:r>
            <a:r>
              <a:rPr lang="en-GB" dirty="0"/>
              <a:t>palms and soles. The hair consists of a root formed in the dermis and </a:t>
            </a:r>
            <a:r>
              <a:rPr lang="en-GB" dirty="0" smtClean="0"/>
              <a:t>a hair </a:t>
            </a:r>
            <a:r>
              <a:rPr lang="en-GB" dirty="0"/>
              <a:t>shaft that projects beyond the skin. It grows in a cavity called a </a:t>
            </a:r>
            <a:r>
              <a:rPr lang="en-GB" i="1" dirty="0" smtClean="0"/>
              <a:t>hair follicle</a:t>
            </a:r>
            <a:r>
              <a:rPr lang="en-GB" i="1" dirty="0"/>
              <a:t>. </a:t>
            </a:r>
            <a:r>
              <a:rPr lang="en-GB" dirty="0"/>
              <a:t>Proliferation of cells in the bulb portion of the follicle causes </a:t>
            </a:r>
            <a:r>
              <a:rPr lang="en-GB" dirty="0" smtClean="0"/>
              <a:t>the hair </a:t>
            </a:r>
            <a:r>
              <a:rPr lang="en-GB" dirty="0"/>
              <a:t>to </a:t>
            </a:r>
            <a:r>
              <a:rPr lang="en-GB" dirty="0" smtClean="0"/>
              <a:t>form.</a:t>
            </a:r>
            <a:r>
              <a:rPr lang="en-GB" dirty="0"/>
              <a:t/>
            </a:r>
            <a:br>
              <a:rPr lang="en-GB" dirty="0"/>
            </a:br>
            <a:r>
              <a:rPr lang="en-GB" dirty="0" smtClean="0"/>
              <a:t>Hair </a:t>
            </a:r>
            <a:r>
              <a:rPr lang="en-GB" dirty="0"/>
              <a:t>quantity and distribution can be affected by endocrine conditions. For example, Cushing syndrome causes </a:t>
            </a:r>
            <a:r>
              <a:rPr lang="en-GB" b="1" dirty="0"/>
              <a:t>hirsutism</a:t>
            </a:r>
            <a:r>
              <a:rPr lang="en-GB" dirty="0"/>
              <a:t> (i.e., excessive hair growth), especially in women, and hypothyroidism (i.e., underactive thyroid) causes changes in hair texture. Alopecia is the general loss of hair caused by various factors. Chemotherapy and radiation therapy cause reversible hair thinning or weakening of the hair shaft. Several autoimmune disorders, including systemic lupus erythematosus and alopecia areata, cause hair loss in smaller defined areas. </a:t>
            </a:r>
            <a:r>
              <a:rPr lang="en-GB" b="1" dirty="0"/>
              <a:t>Folliculitis</a:t>
            </a:r>
            <a:r>
              <a:rPr lang="en-GB" dirty="0"/>
              <a:t> of the scalp will cause inflammation of the hair roots and may result in scarring alopecia. </a:t>
            </a:r>
          </a:p>
        </p:txBody>
      </p:sp>
    </p:spTree>
    <p:extLst>
      <p:ext uri="{BB962C8B-B14F-4D97-AF65-F5344CB8AC3E}">
        <p14:creationId xmlns:p14="http://schemas.microsoft.com/office/powerpoint/2010/main" val="399769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50000"/>
              </a:lnSpc>
              <a:buNone/>
            </a:pPr>
            <a:r>
              <a:rPr lang="en-GB" b="1" dirty="0"/>
              <a:t>Nails</a:t>
            </a:r>
            <a:br>
              <a:rPr lang="en-GB" b="1" dirty="0"/>
            </a:br>
            <a:r>
              <a:rPr lang="en-GB" dirty="0"/>
              <a:t>On the dorsal surface of the fingers and toes, a hard, transparent plate </a:t>
            </a:r>
            <a:r>
              <a:rPr lang="en-GB" dirty="0" smtClean="0"/>
              <a:t>of keratin</a:t>
            </a:r>
            <a:r>
              <a:rPr lang="en-GB" dirty="0"/>
              <a:t>, called the </a:t>
            </a:r>
            <a:r>
              <a:rPr lang="en-GB" i="1" dirty="0"/>
              <a:t>nail, </a:t>
            </a:r>
            <a:r>
              <a:rPr lang="en-GB" dirty="0"/>
              <a:t>overlies the skin. The nail grows from its </a:t>
            </a:r>
            <a:r>
              <a:rPr lang="en-GB" dirty="0" smtClean="0"/>
              <a:t>root, which </a:t>
            </a:r>
            <a:r>
              <a:rPr lang="en-GB" dirty="0"/>
              <a:t>lies under a thin fold of skin called the </a:t>
            </a:r>
            <a:r>
              <a:rPr lang="en-GB" i="1" dirty="0"/>
              <a:t>cuticle. </a:t>
            </a:r>
            <a:r>
              <a:rPr lang="en-GB" dirty="0"/>
              <a:t>The nail protects </a:t>
            </a:r>
            <a:r>
              <a:rPr lang="en-GB" dirty="0" smtClean="0"/>
              <a:t>the fingers </a:t>
            </a:r>
            <a:r>
              <a:rPr lang="en-GB" dirty="0"/>
              <a:t>and toes by preserving their highly developed sensory </a:t>
            </a:r>
            <a:r>
              <a:rPr lang="en-GB" dirty="0" smtClean="0"/>
              <a:t>functions, such </a:t>
            </a:r>
            <a:r>
              <a:rPr lang="en-GB" dirty="0"/>
              <a:t>as for picking up small objects.</a:t>
            </a:r>
            <a:br>
              <a:rPr lang="en-GB" dirty="0"/>
            </a:br>
            <a:r>
              <a:rPr lang="en-GB" dirty="0"/>
              <a:t>Nail growth is continuous throughout life, with an average growth of </a:t>
            </a:r>
            <a:r>
              <a:rPr lang="en-GB" dirty="0" smtClean="0"/>
              <a:t>0.1</a:t>
            </a:r>
            <a:r>
              <a:rPr lang="en-GB" dirty="0"/>
              <a:t>m</a:t>
            </a:r>
            <a:r>
              <a:rPr lang="en-GB" dirty="0" smtClean="0"/>
              <a:t>m </a:t>
            </a:r>
            <a:r>
              <a:rPr lang="en-GB" dirty="0"/>
              <a:t>daily. Growth is faster in fingernails than toenails and tends to </a:t>
            </a:r>
            <a:r>
              <a:rPr lang="en-GB" dirty="0" smtClean="0"/>
              <a:t>slow with </a:t>
            </a:r>
            <a:r>
              <a:rPr lang="en-GB" dirty="0"/>
              <a:t>aging. Complete renewal of a fingernail takes about 6 </a:t>
            </a:r>
            <a:r>
              <a:rPr lang="en-GB" dirty="0" smtClean="0"/>
              <a:t>months, whereas </a:t>
            </a:r>
            <a:r>
              <a:rPr lang="en-GB" dirty="0"/>
              <a:t>toenail renewal takes approximately 18 </a:t>
            </a:r>
            <a:r>
              <a:rPr lang="en-GB" dirty="0" smtClean="0"/>
              <a:t>months. </a:t>
            </a:r>
            <a:r>
              <a:rPr lang="en-GB" dirty="0"/>
              <a:t/>
            </a:r>
            <a:br>
              <a:rPr lang="en-GB" dirty="0"/>
            </a:br>
            <a:endParaRPr lang="en-US" sz="2400" b="1" dirty="0">
              <a:cs typeface="Times New Roman" panose="02020603050405020304" pitchFamily="18" charset="0"/>
            </a:endParaRPr>
          </a:p>
        </p:txBody>
      </p:sp>
    </p:spTree>
    <p:extLst>
      <p:ext uri="{BB962C8B-B14F-4D97-AF65-F5344CB8AC3E}">
        <p14:creationId xmlns:p14="http://schemas.microsoft.com/office/powerpoint/2010/main" val="3379676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1620</Words>
  <Application>Microsoft Office PowerPoint</Application>
  <PresentationFormat>Widescreen</PresentationFormat>
  <Paragraphs>91</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dc:title>
  <dc:creator>Maher</dc:creator>
  <cp:lastModifiedBy>Maher</cp:lastModifiedBy>
  <cp:revision>149</cp:revision>
  <dcterms:created xsi:type="dcterms:W3CDTF">2021-10-06T21:45:40Z</dcterms:created>
  <dcterms:modified xsi:type="dcterms:W3CDTF">2022-05-23T23:56:04Z</dcterms:modified>
</cp:coreProperties>
</file>